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9" r:id="rId5"/>
    <p:sldMasterId id="2147483702" r:id="rId6"/>
    <p:sldMasterId id="2147483708" r:id="rId7"/>
    <p:sldMasterId id="2147483715" r:id="rId8"/>
    <p:sldMasterId id="2147483738" r:id="rId9"/>
  </p:sldMasterIdLst>
  <p:notesMasterIdLst>
    <p:notesMasterId r:id="rId88"/>
  </p:notesMasterIdLst>
  <p:handoutMasterIdLst>
    <p:handoutMasterId r:id="rId89"/>
  </p:handoutMasterIdLst>
  <p:sldIdLst>
    <p:sldId id="267" r:id="rId10"/>
    <p:sldId id="465" r:id="rId11"/>
    <p:sldId id="466" r:id="rId12"/>
    <p:sldId id="467" r:id="rId13"/>
    <p:sldId id="468" r:id="rId14"/>
    <p:sldId id="469" r:id="rId15"/>
    <p:sldId id="368" r:id="rId16"/>
    <p:sldId id="435" r:id="rId17"/>
    <p:sldId id="448" r:id="rId18"/>
    <p:sldId id="446" r:id="rId19"/>
    <p:sldId id="450" r:id="rId20"/>
    <p:sldId id="451" r:id="rId21"/>
    <p:sldId id="453" r:id="rId22"/>
    <p:sldId id="461" r:id="rId23"/>
    <p:sldId id="462" r:id="rId24"/>
    <p:sldId id="385" r:id="rId25"/>
    <p:sldId id="449" r:id="rId26"/>
    <p:sldId id="447" r:id="rId27"/>
    <p:sldId id="463" r:id="rId28"/>
    <p:sldId id="409" r:id="rId29"/>
    <p:sldId id="459" r:id="rId30"/>
    <p:sldId id="455" r:id="rId31"/>
    <p:sldId id="454" r:id="rId32"/>
    <p:sldId id="418" r:id="rId33"/>
    <p:sldId id="443" r:id="rId34"/>
    <p:sldId id="456" r:id="rId35"/>
    <p:sldId id="437" r:id="rId36"/>
    <p:sldId id="436" r:id="rId37"/>
    <p:sldId id="438" r:id="rId38"/>
    <p:sldId id="439" r:id="rId39"/>
    <p:sldId id="440" r:id="rId40"/>
    <p:sldId id="444" r:id="rId41"/>
    <p:sldId id="445" r:id="rId42"/>
    <p:sldId id="434" r:id="rId43"/>
    <p:sldId id="356" r:id="rId44"/>
    <p:sldId id="404" r:id="rId45"/>
    <p:sldId id="407" r:id="rId46"/>
    <p:sldId id="457" r:id="rId47"/>
    <p:sldId id="374" r:id="rId48"/>
    <p:sldId id="339" r:id="rId49"/>
    <p:sldId id="460" r:id="rId50"/>
    <p:sldId id="402" r:id="rId51"/>
    <p:sldId id="413" r:id="rId52"/>
    <p:sldId id="412" r:id="rId53"/>
    <p:sldId id="416" r:id="rId54"/>
    <p:sldId id="417" r:id="rId55"/>
    <p:sldId id="415" r:id="rId56"/>
    <p:sldId id="419" r:id="rId57"/>
    <p:sldId id="410" r:id="rId58"/>
    <p:sldId id="464" r:id="rId59"/>
    <p:sldId id="411" r:id="rId60"/>
    <p:sldId id="408" r:id="rId61"/>
    <p:sldId id="406" r:id="rId62"/>
    <p:sldId id="390" r:id="rId63"/>
    <p:sldId id="424" r:id="rId64"/>
    <p:sldId id="430" r:id="rId65"/>
    <p:sldId id="391" r:id="rId66"/>
    <p:sldId id="392" r:id="rId67"/>
    <p:sldId id="420" r:id="rId68"/>
    <p:sldId id="405" r:id="rId69"/>
    <p:sldId id="423" r:id="rId70"/>
    <p:sldId id="427" r:id="rId71"/>
    <p:sldId id="425" r:id="rId72"/>
    <p:sldId id="426" r:id="rId73"/>
    <p:sldId id="441" r:id="rId74"/>
    <p:sldId id="337" r:id="rId75"/>
    <p:sldId id="369" r:id="rId76"/>
    <p:sldId id="370" r:id="rId77"/>
    <p:sldId id="394" r:id="rId78"/>
    <p:sldId id="365" r:id="rId79"/>
    <p:sldId id="421" r:id="rId80"/>
    <p:sldId id="428" r:id="rId81"/>
    <p:sldId id="422" r:id="rId82"/>
    <p:sldId id="429" r:id="rId83"/>
    <p:sldId id="432" r:id="rId84"/>
    <p:sldId id="433" r:id="rId85"/>
    <p:sldId id="403" r:id="rId86"/>
    <p:sldId id="278" r:id="rId8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9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handoutMaster" Target="handoutMasters/handoutMaster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F4C2B814-7737-4361-A2EF-299E2C1A99D4}" type="datetimeFigureOut">
              <a:rPr lang="en-US" smtClean="0"/>
              <a:pPr/>
              <a:t>2/11/2020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65E8EA98-A617-4053-A075-F3FE56D90C57}" type="slidenum">
              <a:rPr lang="en-US" smtClean="0"/>
              <a:pPr/>
              <a:t>‹#›</a:t>
            </a:fld>
            <a:endParaRPr lang="en-US"/>
          </a:p>
        </p:txBody>
      </p:sp>
    </p:spTree>
    <p:extLst>
      <p:ext uri="{BB962C8B-B14F-4D97-AF65-F5344CB8AC3E}">
        <p14:creationId xmlns:p14="http://schemas.microsoft.com/office/powerpoint/2010/main" val="212773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pPr/>
              <a:t>2/11/2020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pPr/>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4.xml"/><Relationship Id="rId6" Type="http://schemas.openxmlformats.org/officeDocument/2006/relationships/hyperlink" Target="http://www.gadoe.or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5.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p:nvPicPr>
        <p:blipFill rotWithShape="1">
          <a:blip r:embed="rId2"/>
          <a:srcRect l="10731"/>
          <a:stretch/>
        </p:blipFill>
        <p:spPr>
          <a:xfrm>
            <a:off x="1" y="661645"/>
            <a:ext cx="2401298"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1" y="726832"/>
            <a:ext cx="6372629" cy="1987336"/>
          </a:xfrm>
        </p:spPr>
        <p:txBody>
          <a:bodyPr anchor="ctr">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1" y="2841946"/>
            <a:ext cx="6372629" cy="1887372"/>
          </a:xfrm>
        </p:spPr>
        <p:txBody>
          <a:bodyPr>
            <a:normAutofit/>
          </a:bodyPr>
          <a:lstStyle>
            <a:lvl1pPr marL="0" indent="0" algn="ctr">
              <a:buNone/>
              <a:defRPr sz="1800" b="1">
                <a:solidFill>
                  <a:schemeClr val="bg1">
                    <a:lumMod val="50000"/>
                  </a:schemeClr>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p:nvPicPr>
        <p:blipFill>
          <a:blip r:embed="rId3"/>
          <a:stretch>
            <a:fillRect/>
          </a:stretch>
        </p:blipFill>
        <p:spPr>
          <a:xfrm>
            <a:off x="7021857" y="5565264"/>
            <a:ext cx="1549049"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p:nvGrpSpPr>
        <p:grpSpPr>
          <a:xfrm>
            <a:off x="2" y="6313583"/>
            <a:ext cx="688952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31" name="TextBox 30">
            <a:extLst>
              <a:ext uri="{FF2B5EF4-FFF2-40B4-BE49-F238E27FC236}">
                <a16:creationId xmlns:a16="http://schemas.microsoft.com/office/drawing/2014/main" id="{02746B0C-6E9A-E349-9824-476F78973D02}"/>
              </a:ext>
            </a:extLst>
          </p:cNvPr>
          <p:cNvSpPr txBox="1"/>
          <p:nvPr/>
        </p:nvSpPr>
        <p:spPr>
          <a:xfrm>
            <a:off x="375002" y="6399857"/>
            <a:ext cx="6583361" cy="334835"/>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788" b="1" i="1" dirty="0">
                <a:solidFill>
                  <a:schemeClr val="bg2">
                    <a:lumMod val="50000"/>
                  </a:schemeClr>
                </a:solidFill>
              </a:rPr>
              <a:t>Richard Woods, Georgia’s School Superintendent</a:t>
            </a:r>
            <a:r>
              <a:rPr lang="en-US" sz="788" b="1" dirty="0">
                <a:solidFill>
                  <a:schemeClr val="bg2">
                    <a:lumMod val="50000"/>
                  </a:schemeClr>
                </a:solidFill>
              </a:rPr>
              <a:t> </a:t>
            </a:r>
            <a:r>
              <a:rPr lang="en-US" sz="788" b="1" dirty="0">
                <a:solidFill>
                  <a:srgbClr val="1186CA"/>
                </a:solidFill>
              </a:rPr>
              <a:t>|</a:t>
            </a:r>
            <a:r>
              <a:rPr lang="en-US" sz="788" b="1" dirty="0">
                <a:solidFill>
                  <a:schemeClr val="bg2">
                    <a:lumMod val="50000"/>
                  </a:schemeClr>
                </a:solidFill>
              </a:rPr>
              <a:t> Georgia Department of Education </a:t>
            </a:r>
            <a:r>
              <a:rPr lang="en-US" sz="788" b="1" dirty="0">
                <a:solidFill>
                  <a:srgbClr val="1186CA"/>
                </a:solidFill>
              </a:rPr>
              <a:t>|</a:t>
            </a:r>
            <a:r>
              <a:rPr lang="en-US" sz="788" b="1" dirty="0">
                <a:solidFill>
                  <a:schemeClr val="bg2">
                    <a:lumMod val="50000"/>
                  </a:schemeClr>
                </a:solidFill>
              </a:rPr>
              <a:t> </a:t>
            </a:r>
            <a:r>
              <a:rPr lang="en-US" sz="788" b="1" i="1" dirty="0">
                <a:solidFill>
                  <a:schemeClr val="bg2">
                    <a:lumMod val="50000"/>
                  </a:schemeClr>
                </a:solidFill>
              </a:rPr>
              <a:t>Educating Georgia’s Future </a:t>
            </a:r>
          </a:p>
          <a:p>
            <a:pPr algn="r"/>
            <a:endParaRPr lang="en-US" sz="788" dirty="0"/>
          </a:p>
        </p:txBody>
      </p:sp>
    </p:spTree>
    <p:extLst>
      <p:ext uri="{BB962C8B-B14F-4D97-AF65-F5344CB8AC3E}">
        <p14:creationId xmlns:p14="http://schemas.microsoft.com/office/powerpoint/2010/main" val="349912495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p:nvPicPr>
        <p:blipFill rotWithShape="1">
          <a:blip r:embed="rId2"/>
          <a:srcRect l="10731"/>
          <a:stretch/>
        </p:blipFill>
        <p:spPr>
          <a:xfrm>
            <a:off x="0" y="661645"/>
            <a:ext cx="2401298"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0" y="726832"/>
            <a:ext cx="6372629"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0" y="2841946"/>
            <a:ext cx="6372629"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p:nvGrpSpPr>
        <p:grpSpPr>
          <a:xfrm>
            <a:off x="1" y="6313581"/>
            <a:ext cx="688952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1" name="TextBox 30">
            <a:extLst>
              <a:ext uri="{FF2B5EF4-FFF2-40B4-BE49-F238E27FC236}">
                <a16:creationId xmlns:a16="http://schemas.microsoft.com/office/drawing/2014/main" id="{02746B0C-6E9A-E349-9824-476F78973D02}"/>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209028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p:nvPicPr>
        <p:blipFill rotWithShape="1">
          <a:blip r:embed="rId2"/>
          <a:srcRect r="12629"/>
          <a:stretch/>
        </p:blipFill>
        <p:spPr>
          <a:xfrm>
            <a:off x="7088430" y="575421"/>
            <a:ext cx="205557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p:nvSpPr>
        <p:spPr>
          <a:xfrm>
            <a:off x="6305923" y="6354188"/>
            <a:ext cx="2226401"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564378" y="726832"/>
            <a:ext cx="6279626"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564379" y="2841946"/>
            <a:ext cx="6279624"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p:nvPicPr>
        <p:blipFill>
          <a:blip r:embed="rId3"/>
          <a:stretch>
            <a:fillRect/>
          </a:stretch>
        </p:blipFill>
        <p:spPr>
          <a:xfrm>
            <a:off x="564378" y="5486884"/>
            <a:ext cx="1549049"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p:nvSpPr>
        <p:spPr>
          <a:xfrm>
            <a:off x="2186405" y="6354188"/>
            <a:ext cx="6416325" cy="253916"/>
          </a:xfrm>
          <a:prstGeom prst="rect">
            <a:avLst/>
          </a:prstGeom>
          <a:noFill/>
        </p:spPr>
        <p:txBody>
          <a:bodyPr wrap="square" rtlCol="0">
            <a:spAutoFit/>
          </a:bodyPr>
          <a:lstStyle/>
          <a:p>
            <a:r>
              <a:rPr lang="en-US" sz="900" dirty="0">
                <a:solidFill>
                  <a:srgbClr val="3DB8CF"/>
                </a:solidFill>
                <a:latin typeface="Arial Black" panose="020B0A04020102020204" pitchFamily="34" charset="0"/>
              </a:rPr>
              <a:t>Educating Georgia's Future </a:t>
            </a:r>
            <a:r>
              <a:rPr lang="en-US" sz="105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p:nvGrpSpPr>
        <p:grpSpPr>
          <a:xfrm rot="10800000">
            <a:off x="2254471" y="6313579"/>
            <a:ext cx="688952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24917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p:nvPicPr>
        <p:blipFill rotWithShape="1">
          <a:blip r:embed="rId2"/>
          <a:srcRect r="14973"/>
          <a:stretch/>
        </p:blipFill>
        <p:spPr>
          <a:xfrm>
            <a:off x="6269487" y="1166200"/>
            <a:ext cx="2874513"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361883" y="726832"/>
            <a:ext cx="6117294"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61883" y="2841946"/>
            <a:ext cx="6117294"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p:nvSpPr>
        <p:spPr>
          <a:xfrm>
            <a:off x="4232386" y="6354188"/>
            <a:ext cx="2226401"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F61E1373-7937-2D41-AA02-6110B044F58F}"/>
              </a:ext>
            </a:extLst>
          </p:cNvPr>
          <p:cNvSpPr/>
          <p:nvPr/>
        </p:nvSpPr>
        <p:spPr>
          <a:xfrm>
            <a:off x="4232386" y="6354188"/>
            <a:ext cx="2305405"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extBox 36">
            <a:extLst>
              <a:ext uri="{FF2B5EF4-FFF2-40B4-BE49-F238E27FC236}">
                <a16:creationId xmlns:a16="http://schemas.microsoft.com/office/drawing/2014/main" id="{9C43CA85-BDBA-ED4E-A0FE-4908A66332BA}"/>
              </a:ext>
            </a:extLst>
          </p:cNvPr>
          <p:cNvSpPr txBox="1"/>
          <p:nvPr/>
        </p:nvSpPr>
        <p:spPr>
          <a:xfrm>
            <a:off x="284318" y="6354188"/>
            <a:ext cx="6416325" cy="253916"/>
          </a:xfrm>
          <a:prstGeom prst="rect">
            <a:avLst/>
          </a:prstGeom>
          <a:noFill/>
        </p:spPr>
        <p:txBody>
          <a:bodyPr wrap="square" rtlCol="0">
            <a:spAutoFit/>
          </a:bodyPr>
          <a:lstStyle/>
          <a:p>
            <a:r>
              <a:rPr lang="en-US" sz="900" dirty="0">
                <a:solidFill>
                  <a:srgbClr val="3DB8CF"/>
                </a:solidFill>
                <a:latin typeface="Arial Black" panose="020B0A04020102020204" pitchFamily="34" charset="0"/>
              </a:rPr>
              <a:t>Educating Georgia's Future </a:t>
            </a:r>
            <a:r>
              <a:rPr lang="en-US" sz="1050" b="1" i="1" dirty="0">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p:nvPicPr>
        <p:blipFill>
          <a:blip r:embed="rId3"/>
          <a:stretch>
            <a:fillRect/>
          </a:stretch>
        </p:blipFill>
        <p:spPr>
          <a:xfrm>
            <a:off x="313045" y="5186466"/>
            <a:ext cx="1413821"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p:nvGrpSpPr>
        <p:grpSpPr>
          <a:xfrm>
            <a:off x="1" y="6313581"/>
            <a:ext cx="6479177"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38785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p:nvPicPr>
        <p:blipFill rotWithShape="1">
          <a:blip r:embed="rId2"/>
          <a:srcRect l="8888" b="13764"/>
          <a:stretch/>
        </p:blipFill>
        <p:spPr>
          <a:xfrm>
            <a:off x="0" y="1484521"/>
            <a:ext cx="393285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588894" y="498700"/>
            <a:ext cx="7998059" cy="1514769"/>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612983" y="2272082"/>
            <a:ext cx="4966515" cy="2457237"/>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p:nvSpPr>
        <p:spPr>
          <a:xfrm>
            <a:off x="571634" y="6380315"/>
            <a:ext cx="5083925" cy="253916"/>
          </a:xfrm>
          <a:prstGeom prst="rect">
            <a:avLst/>
          </a:prstGeom>
          <a:noFill/>
        </p:spPr>
        <p:txBody>
          <a:bodyPr wrap="square" rtlCol="0">
            <a:spAutoFit/>
          </a:bodyPr>
          <a:lstStyle/>
          <a:p>
            <a:r>
              <a:rPr lang="en-US" sz="1050" b="1" i="1" dirty="0">
                <a:solidFill>
                  <a:schemeClr val="bg2">
                    <a:lumMod val="50000"/>
                  </a:schemeClr>
                </a:solidFill>
              </a:rPr>
              <a:t>Offering a holistic education to </a:t>
            </a:r>
            <a:r>
              <a:rPr lang="en-US" sz="1050" dirty="0">
                <a:solidFill>
                  <a:srgbClr val="3DB8CF"/>
                </a:solidFill>
                <a:latin typeface="Arial Black" panose="020B0A04020102020204" pitchFamily="34" charset="0"/>
              </a:rPr>
              <a:t>each and every child </a:t>
            </a:r>
            <a:r>
              <a:rPr lang="en-US" sz="1050" b="1" i="1" dirty="0">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p:nvGrpSpPr>
        <p:grpSpPr>
          <a:xfrm>
            <a:off x="1" y="6313581"/>
            <a:ext cx="688952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85846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894144" y="725765"/>
            <a:ext cx="7616444"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894144" y="3702952"/>
            <a:ext cx="7616444" cy="1236700"/>
          </a:xfrm>
        </p:spPr>
        <p:txBody>
          <a:bodyPr>
            <a:normAutofit/>
          </a:bodyPr>
          <a:lstStyle>
            <a:lvl1pPr marL="0" indent="0">
              <a:buNone/>
              <a:defRPr sz="2400" b="1">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p:nvPicPr>
        <p:blipFill>
          <a:blip r:embed="rId2"/>
          <a:stretch>
            <a:fillRect/>
          </a:stretch>
        </p:blipFill>
        <p:spPr>
          <a:xfrm>
            <a:off x="7021856" y="5565262"/>
            <a:ext cx="1549049"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p:nvGrpSpPr>
        <p:grpSpPr>
          <a:xfrm>
            <a:off x="500730" y="6313582"/>
            <a:ext cx="63888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8" name="TextBox 37">
            <a:extLst>
              <a:ext uri="{FF2B5EF4-FFF2-40B4-BE49-F238E27FC236}">
                <a16:creationId xmlns:a16="http://schemas.microsoft.com/office/drawing/2014/main" id="{67B858D0-0FA5-4745-BFCB-6DD69CAB5FCF}"/>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49138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p:nvGrpSpPr>
        <p:grpSpPr>
          <a:xfrm>
            <a:off x="500730" y="6313582"/>
            <a:ext cx="63888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9" name="TextBox 28">
            <a:extLst>
              <a:ext uri="{FF2B5EF4-FFF2-40B4-BE49-F238E27FC236}">
                <a16:creationId xmlns:a16="http://schemas.microsoft.com/office/drawing/2014/main" id="{0EAAB75B-0332-8843-BEB0-BE9E2727A0AA}"/>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43317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763930" y="365126"/>
            <a:ext cx="7751421"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763931" y="1825625"/>
            <a:ext cx="3674962"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4572000" y="1825625"/>
            <a:ext cx="3943350"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p:nvGrpSpPr>
        <p:grpSpPr>
          <a:xfrm>
            <a:off x="500730" y="6313582"/>
            <a:ext cx="63888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3" name="TextBox 22">
            <a:extLst>
              <a:ext uri="{FF2B5EF4-FFF2-40B4-BE49-F238E27FC236}">
                <a16:creationId xmlns:a16="http://schemas.microsoft.com/office/drawing/2014/main" id="{6BE71CCE-6C58-FD4E-A946-4CD6715915DF}"/>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138121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763927" y="365126"/>
            <a:ext cx="7752614" cy="1325563"/>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763930" y="1681163"/>
            <a:ext cx="373425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763928" y="2505075"/>
            <a:ext cx="3734254" cy="3456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4645821" y="1681163"/>
            <a:ext cx="387072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4645820" y="2505075"/>
            <a:ext cx="3870721" cy="3456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p:nvGrpSpPr>
        <p:grpSpPr>
          <a:xfrm>
            <a:off x="500730" y="6313582"/>
            <a:ext cx="63888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4" name="TextBox 33">
            <a:extLst>
              <a:ext uri="{FF2B5EF4-FFF2-40B4-BE49-F238E27FC236}">
                <a16:creationId xmlns:a16="http://schemas.microsoft.com/office/drawing/2014/main" id="{BDB6EC88-6276-4742-9984-EE9C534D83A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891812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755248" y="365126"/>
            <a:ext cx="7760102" cy="1325563"/>
          </a:xfrm>
        </p:spPr>
        <p:txBody>
          <a:bodyPr anchor="ctr"/>
          <a:lstStyle/>
          <a:p>
            <a:r>
              <a:rPr lang="en-US"/>
              <a:t>Click to edit Master title style</a:t>
            </a:r>
            <a:endParaRPr lang="en-US" dirty="0"/>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p:nvGrpSpPr>
        <p:grpSpPr>
          <a:xfrm>
            <a:off x="500730" y="6313582"/>
            <a:ext cx="63888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0" name="TextBox 29">
            <a:extLst>
              <a:ext uri="{FF2B5EF4-FFF2-40B4-BE49-F238E27FC236}">
                <a16:creationId xmlns:a16="http://schemas.microsoft.com/office/drawing/2014/main" id="{C8F01FBF-C4DA-414C-9226-A13CF75D190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51325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760060" y="457200"/>
            <a:ext cx="2949178" cy="1600200"/>
          </a:xfrm>
        </p:spPr>
        <p:txBody>
          <a:bodyPr anchor="ctr"/>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76006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p:nvGrpSpPr>
        <p:grpSpPr>
          <a:xfrm>
            <a:off x="500730" y="6313582"/>
            <a:ext cx="63888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extBox 25">
            <a:extLst>
              <a:ext uri="{FF2B5EF4-FFF2-40B4-BE49-F238E27FC236}">
                <a16:creationId xmlns:a16="http://schemas.microsoft.com/office/drawing/2014/main" id="{B00BC07F-CD45-234D-9E2F-BE3563A28625}"/>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19340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p:nvPicPr>
        <p:blipFill rotWithShape="1">
          <a:blip r:embed="rId2"/>
          <a:srcRect b="11570"/>
          <a:stretch/>
        </p:blipFill>
        <p:spPr>
          <a:xfrm>
            <a:off x="-511" y="-46652"/>
            <a:ext cx="2175142"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0" y="726832"/>
            <a:ext cx="6365630"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0" y="2841946"/>
            <a:ext cx="6365630"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p:nvGrpSpPr>
        <p:grpSpPr>
          <a:xfrm>
            <a:off x="1" y="6313581"/>
            <a:ext cx="688952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3" name="TextBox 22">
            <a:extLst>
              <a:ext uri="{FF2B5EF4-FFF2-40B4-BE49-F238E27FC236}">
                <a16:creationId xmlns:a16="http://schemas.microsoft.com/office/drawing/2014/main" id="{4007DE16-227F-C245-83D4-CA66BC7F6F40}"/>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1673129799"/>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p:nvPicPr>
        <p:blipFill>
          <a:blip r:embed="rId2"/>
          <a:stretch>
            <a:fillRect/>
          </a:stretch>
        </p:blipFill>
        <p:spPr>
          <a:xfrm>
            <a:off x="7562978" y="5961295"/>
            <a:ext cx="983178"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760060" y="457200"/>
            <a:ext cx="2949178" cy="1600200"/>
          </a:xfrm>
        </p:spPr>
        <p:txBody>
          <a:bodyPr anchor="ctr"/>
          <a:lstStyle>
            <a:lvl1pPr>
              <a:defRPr sz="2400"/>
            </a:lvl1pPr>
          </a:lstStyle>
          <a:p>
            <a:r>
              <a:rPr lang="en-US"/>
              <a:t>Click to edit Master title style</a:t>
            </a:r>
            <a:endParaRPr lang="en-US" dirty="0"/>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76006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p:nvGrpSpPr>
        <p:grpSpPr>
          <a:xfrm>
            <a:off x="500730" y="6313582"/>
            <a:ext cx="63888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2" name="TextBox 41">
            <a:extLst>
              <a:ext uri="{FF2B5EF4-FFF2-40B4-BE49-F238E27FC236}">
                <a16:creationId xmlns:a16="http://schemas.microsoft.com/office/drawing/2014/main" id="{DEB3BBD5-88DD-C344-A0A0-AC41198C6316}"/>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427007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763929" y="365126"/>
            <a:ext cx="7751421" cy="1325563"/>
          </a:xfrm>
        </p:spPr>
        <p:txBody>
          <a:bodyPr anchor="ct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763928" y="1825625"/>
            <a:ext cx="7751422" cy="4048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p:nvGrpSpPr>
        <p:grpSpPr>
          <a:xfrm>
            <a:off x="500730" y="6313582"/>
            <a:ext cx="63888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1" name="TextBox 30">
            <a:extLst>
              <a:ext uri="{FF2B5EF4-FFF2-40B4-BE49-F238E27FC236}">
                <a16:creationId xmlns:a16="http://schemas.microsoft.com/office/drawing/2014/main" id="{9D9615E6-08EC-9F46-A83B-290507DACCE8}"/>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1392745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6543675" y="365125"/>
            <a:ext cx="1971675" cy="5529440"/>
          </a:xfrm>
        </p:spPr>
        <p:txBody>
          <a:bodyPr vert="eaVert" anchor="ct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755248" y="365125"/>
            <a:ext cx="5674127" cy="55294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p:nvGrpSpPr>
        <p:grpSpPr>
          <a:xfrm>
            <a:off x="500730" y="6313582"/>
            <a:ext cx="63888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5" name="TextBox 24">
            <a:extLst>
              <a:ext uri="{FF2B5EF4-FFF2-40B4-BE49-F238E27FC236}">
                <a16:creationId xmlns:a16="http://schemas.microsoft.com/office/drawing/2014/main" id="{5466509F-4920-C648-B878-22C63E68DBC6}"/>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767283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p:nvPicPr>
        <p:blipFill rotWithShape="1">
          <a:blip r:embed="rId2"/>
          <a:srcRect t="11558" r="5772" b="22682"/>
          <a:stretch/>
        </p:blipFill>
        <p:spPr>
          <a:xfrm>
            <a:off x="3307251" y="0"/>
            <a:ext cx="5836750"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p:nvSpPr>
        <p:spPr>
          <a:xfrm>
            <a:off x="4554854" y="5303447"/>
            <a:ext cx="4303059" cy="923330"/>
          </a:xfrm>
          <a:prstGeom prst="rect">
            <a:avLst/>
          </a:prstGeom>
          <a:noFill/>
        </p:spPr>
        <p:txBody>
          <a:bodyPr wrap="square" rtlCol="0">
            <a:spAutoFit/>
          </a:bodyPr>
          <a:lstStyle/>
          <a:p>
            <a:pPr algn="ctr"/>
            <a:r>
              <a:rPr lang="en-US" sz="2700" b="1" i="0" dirty="0">
                <a:solidFill>
                  <a:srgbClr val="44883E"/>
                </a:solidFill>
                <a:latin typeface="Arial Black" panose="020B0604020202020204" pitchFamily="34" charset="0"/>
                <a:cs typeface="Arial Black" panose="020B0604020202020204" pitchFamily="34" charset="0"/>
              </a:rPr>
              <a:t>EDUCATING </a:t>
            </a:r>
          </a:p>
          <a:p>
            <a:pPr algn="ctr"/>
            <a:r>
              <a:rPr lang="en-US" sz="27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p:nvSpPr>
        <p:spPr>
          <a:xfrm>
            <a:off x="4541406" y="5285517"/>
            <a:ext cx="4303059" cy="923330"/>
          </a:xfrm>
          <a:prstGeom prst="rect">
            <a:avLst/>
          </a:prstGeom>
          <a:noFill/>
        </p:spPr>
        <p:txBody>
          <a:bodyPr wrap="square" rtlCol="0">
            <a:spAutoFit/>
          </a:bodyPr>
          <a:lstStyle/>
          <a:p>
            <a:pPr algn="ctr"/>
            <a:r>
              <a:rPr lang="en-US" sz="2700" b="1" i="0" dirty="0">
                <a:solidFill>
                  <a:schemeClr val="bg1"/>
                </a:solidFill>
                <a:latin typeface="Arial Black" panose="020B0604020202020204" pitchFamily="34" charset="0"/>
                <a:cs typeface="Arial Black" panose="020B0604020202020204" pitchFamily="34" charset="0"/>
              </a:rPr>
              <a:t>EDUCATING </a:t>
            </a:r>
          </a:p>
          <a:p>
            <a:pPr algn="ctr"/>
            <a:r>
              <a:rPr lang="en-US" sz="27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p:nvPicPr>
        <p:blipFill>
          <a:blip r:embed="rId3"/>
          <a:stretch>
            <a:fillRect/>
          </a:stretch>
        </p:blipFill>
        <p:spPr>
          <a:xfrm>
            <a:off x="422347" y="4916136"/>
            <a:ext cx="1966442"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p:nvSpPr>
        <p:spPr>
          <a:xfrm>
            <a:off x="376897" y="1084110"/>
            <a:ext cx="2165741" cy="380873"/>
          </a:xfrm>
          <a:prstGeom prst="rect">
            <a:avLst/>
          </a:prstGeom>
          <a:noFill/>
        </p:spPr>
        <p:txBody>
          <a:bodyPr wrap="square" rtlCol="0">
            <a:spAutoFit/>
          </a:bodyPr>
          <a:lstStyle/>
          <a:p>
            <a:pPr algn="l"/>
            <a:r>
              <a:rPr lang="en-US" sz="1875" b="1" i="0" dirty="0">
                <a:solidFill>
                  <a:srgbClr val="44883E"/>
                </a:solidFill>
                <a:latin typeface="Arial" panose="020B0604020202020204" pitchFamily="34" charset="0"/>
                <a:cs typeface="Arial" panose="020B0604020202020204" pitchFamily="34" charset="0"/>
              </a:rPr>
              <a:t>www.gadoe.org</a:t>
            </a:r>
          </a:p>
        </p:txBody>
      </p:sp>
      <p:sp>
        <p:nvSpPr>
          <p:cNvPr id="30" name="TextBox 29">
            <a:extLst>
              <a:ext uri="{FF2B5EF4-FFF2-40B4-BE49-F238E27FC236}">
                <a16:creationId xmlns:a16="http://schemas.microsoft.com/office/drawing/2014/main" id="{E1FA931C-229E-6649-96CF-CD2E46ACEB6F}"/>
              </a:ext>
            </a:extLst>
          </p:cNvPr>
          <p:cNvSpPr txBox="1"/>
          <p:nvPr/>
        </p:nvSpPr>
        <p:spPr>
          <a:xfrm>
            <a:off x="1656209" y="1773621"/>
            <a:ext cx="1646886" cy="300082"/>
          </a:xfrm>
          <a:prstGeom prst="rect">
            <a:avLst/>
          </a:prstGeom>
          <a:noFill/>
        </p:spPr>
        <p:txBody>
          <a:bodyPr wrap="square" rtlCol="0">
            <a:spAutoFit/>
          </a:bodyPr>
          <a:lstStyle/>
          <a:p>
            <a:pPr algn="l"/>
            <a:r>
              <a:rPr lang="en-US" sz="1350" dirty="0">
                <a:solidFill>
                  <a:srgbClr val="44883E"/>
                </a:solidFill>
                <a:latin typeface="Arial" panose="020B0604020202020204" pitchFamily="34" charset="0"/>
                <a:cs typeface="Arial" panose="020B0604020202020204" pitchFamily="34" charset="0"/>
              </a:rPr>
              <a:t>@georgiadeptofed</a:t>
            </a:r>
          </a:p>
        </p:txBody>
      </p:sp>
      <p:sp>
        <p:nvSpPr>
          <p:cNvPr id="31" name="TextBox 30">
            <a:extLst>
              <a:ext uri="{FF2B5EF4-FFF2-40B4-BE49-F238E27FC236}">
                <a16:creationId xmlns:a16="http://schemas.microsoft.com/office/drawing/2014/main" id="{0D534DB3-4BB3-EE4A-81E3-882C0321E4A5}"/>
              </a:ext>
            </a:extLst>
          </p:cNvPr>
          <p:cNvSpPr txBox="1"/>
          <p:nvPr/>
        </p:nvSpPr>
        <p:spPr>
          <a:xfrm>
            <a:off x="798959" y="2401594"/>
            <a:ext cx="3854296" cy="300082"/>
          </a:xfrm>
          <a:prstGeom prst="rect">
            <a:avLst/>
          </a:prstGeom>
          <a:noFill/>
        </p:spPr>
        <p:txBody>
          <a:bodyPr wrap="square" rtlCol="0">
            <a:spAutoFit/>
          </a:bodyPr>
          <a:lstStyle/>
          <a:p>
            <a:pPr algn="l"/>
            <a:r>
              <a:rPr lang="en-US" sz="1350" dirty="0">
                <a:solidFill>
                  <a:srgbClr val="44883E"/>
                </a:solidFill>
                <a:latin typeface="Arial" panose="020B0604020202020204" pitchFamily="34" charset="0"/>
                <a:cs typeface="Arial" panose="020B0604020202020204" pitchFamily="34" charset="0"/>
              </a:rPr>
              <a:t>youtube.com/c/GeorgiaDepartmentofEducation</a:t>
            </a: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p:nvPicPr>
        <p:blipFill>
          <a:blip r:embed="rId4"/>
          <a:stretch>
            <a:fillRect/>
          </a:stretch>
        </p:blipFill>
        <p:spPr>
          <a:xfrm>
            <a:off x="424066" y="1649808"/>
            <a:ext cx="1236328"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p:nvPicPr>
        <p:blipFill>
          <a:blip r:embed="rId5"/>
          <a:stretch>
            <a:fillRect/>
          </a:stretch>
        </p:blipFill>
        <p:spPr>
          <a:xfrm>
            <a:off x="422347" y="2287976"/>
            <a:ext cx="404108" cy="554814"/>
          </a:xfrm>
          <a:prstGeom prst="rect">
            <a:avLst/>
          </a:prstGeom>
        </p:spPr>
      </p:pic>
    </p:spTree>
    <p:extLst>
      <p:ext uri="{BB962C8B-B14F-4D97-AF65-F5344CB8AC3E}">
        <p14:creationId xmlns:p14="http://schemas.microsoft.com/office/powerpoint/2010/main" val="2178262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p:nvPicPr>
        <p:blipFill rotWithShape="1">
          <a:blip r:embed="rId2"/>
          <a:srcRect l="323" b="10499"/>
          <a:stretch/>
        </p:blipFill>
        <p:spPr>
          <a:xfrm>
            <a:off x="187037" y="100458"/>
            <a:ext cx="3441666"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p:nvSpPr>
        <p:spPr>
          <a:xfrm>
            <a:off x="3593941" y="1492304"/>
            <a:ext cx="4675409" cy="184665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30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p:nvSpPr>
        <p:spPr>
          <a:xfrm>
            <a:off x="3978676" y="4969573"/>
            <a:ext cx="2165741" cy="369332"/>
          </a:xfrm>
          <a:prstGeom prst="rect">
            <a:avLst/>
          </a:prstGeom>
          <a:noFill/>
        </p:spPr>
        <p:txBody>
          <a:bodyPr wrap="square" rtlCol="0">
            <a:spAutoFit/>
          </a:bodyPr>
          <a:lstStyle/>
          <a:p>
            <a:pPr algn="r"/>
            <a:r>
              <a:rPr lang="en-US" sz="18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43AB7B59-DF88-0C44-9399-1C0861BBB9F6}"/>
              </a:ext>
            </a:extLst>
          </p:cNvPr>
          <p:cNvSpPr txBox="1"/>
          <p:nvPr/>
        </p:nvSpPr>
        <p:spPr>
          <a:xfrm>
            <a:off x="4708448" y="5583944"/>
            <a:ext cx="1427288"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BEA32536-CB82-6C40-BA18-133C8317701D}"/>
              </a:ext>
            </a:extLst>
          </p:cNvPr>
          <p:cNvSpPr txBox="1"/>
          <p:nvPr/>
        </p:nvSpPr>
        <p:spPr>
          <a:xfrm>
            <a:off x="3986712" y="6076846"/>
            <a:ext cx="2154886"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youtube.com/georgiadeptofed</a:t>
            </a: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p:nvPicPr>
        <p:blipFill>
          <a:blip r:embed="rId3"/>
          <a:stretch>
            <a:fillRect/>
          </a:stretch>
        </p:blipFill>
        <p:spPr>
          <a:xfrm>
            <a:off x="6448904" y="4969574"/>
            <a:ext cx="2104639"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p:nvPicPr>
        <p:blipFill>
          <a:blip r:embed="rId4"/>
          <a:stretch>
            <a:fillRect/>
          </a:stretch>
        </p:blipFill>
        <p:spPr>
          <a:xfrm>
            <a:off x="3628664" y="5488432"/>
            <a:ext cx="1097147"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p:nvPicPr>
        <p:blipFill>
          <a:blip r:embed="rId5"/>
          <a:stretch>
            <a:fillRect/>
          </a:stretch>
        </p:blipFill>
        <p:spPr>
          <a:xfrm>
            <a:off x="3628742" y="5995823"/>
            <a:ext cx="358615" cy="492355"/>
          </a:xfrm>
          <a:prstGeom prst="rect">
            <a:avLst/>
          </a:prstGeom>
        </p:spPr>
      </p:pic>
    </p:spTree>
    <p:extLst>
      <p:ext uri="{BB962C8B-B14F-4D97-AF65-F5344CB8AC3E}">
        <p14:creationId xmlns:p14="http://schemas.microsoft.com/office/powerpoint/2010/main" val="2136506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p:nvSpPr>
        <p:spPr>
          <a:xfrm>
            <a:off x="617961" y="647662"/>
            <a:ext cx="4675409"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dirty="0">
                <a:solidFill>
                  <a:schemeClr val="bg2">
                    <a:lumMod val="50000"/>
                  </a:schemeClr>
                </a:solidFill>
                <a:latin typeface="Arial Black" panose="020B0A04020102020204" pitchFamily="34" charset="0"/>
              </a:rPr>
              <a:t>Preparing students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5400" dirty="0">
                <a:solidFill>
                  <a:srgbClr val="3DB8CF"/>
                </a:solidFill>
                <a:latin typeface="Arial Black" panose="020B0A04020102020204" pitchFamily="34" charset="0"/>
              </a:rPr>
              <a:t>for life</a:t>
            </a:r>
            <a:r>
              <a:rPr lang="en-US" sz="4050" dirty="0">
                <a:solidFill>
                  <a:srgbClr val="3DB8CF"/>
                </a:solidFill>
                <a:latin typeface="Arial Black" panose="020B0A04020102020204" pitchFamily="34" charset="0"/>
              </a:rPr>
              <a:t>.</a:t>
            </a:r>
            <a:endParaRPr lang="en-US" sz="66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p:nvPicPr>
        <p:blipFill>
          <a:blip r:embed="rId2"/>
          <a:stretch>
            <a:fillRect/>
          </a:stretch>
        </p:blipFill>
        <p:spPr>
          <a:xfrm>
            <a:off x="650769" y="4969574"/>
            <a:ext cx="2104639"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p:nvPicPr>
        <p:blipFill rotWithShape="1">
          <a:blip r:embed="rId3"/>
          <a:srcRect r="637" b="9350"/>
          <a:stretch/>
        </p:blipFill>
        <p:spPr>
          <a:xfrm>
            <a:off x="6042765" y="142096"/>
            <a:ext cx="294537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p:nvSpPr>
        <p:spPr>
          <a:xfrm>
            <a:off x="650769" y="2936238"/>
            <a:ext cx="2165741" cy="369332"/>
          </a:xfrm>
          <a:prstGeom prst="rect">
            <a:avLst/>
          </a:prstGeom>
          <a:noFill/>
        </p:spPr>
        <p:txBody>
          <a:bodyPr wrap="square" rtlCol="0">
            <a:spAutoFit/>
          </a:bodyPr>
          <a:lstStyle/>
          <a:p>
            <a:pPr algn="l"/>
            <a:r>
              <a:rPr lang="en-US" sz="1800" b="1" i="0" dirty="0">
                <a:solidFill>
                  <a:srgbClr val="44883E"/>
                </a:solidFill>
                <a:latin typeface="Arial" panose="020B0604020202020204" pitchFamily="34" charset="0"/>
                <a:cs typeface="Arial" panose="020B0604020202020204" pitchFamily="34" charset="0"/>
              </a:rPr>
              <a:t>www.gadoe.org</a:t>
            </a:r>
          </a:p>
        </p:txBody>
      </p:sp>
      <p:sp>
        <p:nvSpPr>
          <p:cNvPr id="17" name="TextBox 16">
            <a:extLst>
              <a:ext uri="{FF2B5EF4-FFF2-40B4-BE49-F238E27FC236}">
                <a16:creationId xmlns:a16="http://schemas.microsoft.com/office/drawing/2014/main" id="{B7CDB1F1-E1A3-294F-B166-8DD886BD96FA}"/>
              </a:ext>
            </a:extLst>
          </p:cNvPr>
          <p:cNvSpPr txBox="1"/>
          <p:nvPr/>
        </p:nvSpPr>
        <p:spPr>
          <a:xfrm>
            <a:off x="1833625" y="3503801"/>
            <a:ext cx="2165741" cy="323165"/>
          </a:xfrm>
          <a:prstGeom prst="rect">
            <a:avLst/>
          </a:prstGeom>
          <a:noFill/>
        </p:spPr>
        <p:txBody>
          <a:bodyPr wrap="square" rtlCol="0">
            <a:spAutoFit/>
          </a:bodyPr>
          <a:lstStyle/>
          <a:p>
            <a:pPr algn="l"/>
            <a:r>
              <a:rPr lang="en-US" sz="1500" dirty="0">
                <a:solidFill>
                  <a:srgbClr val="44883E"/>
                </a:solidFill>
                <a:latin typeface="Arial" panose="020B0604020202020204" pitchFamily="34" charset="0"/>
                <a:cs typeface="Arial" panose="020B0604020202020204" pitchFamily="34" charset="0"/>
              </a:rPr>
              <a:t>@georgiadeptofed</a:t>
            </a:r>
          </a:p>
        </p:txBody>
      </p:sp>
      <p:sp>
        <p:nvSpPr>
          <p:cNvPr id="18" name="TextBox 17">
            <a:extLst>
              <a:ext uri="{FF2B5EF4-FFF2-40B4-BE49-F238E27FC236}">
                <a16:creationId xmlns:a16="http://schemas.microsoft.com/office/drawing/2014/main" id="{1DAC2528-BBA1-FA40-94D3-AC9BD46C7885}"/>
              </a:ext>
            </a:extLst>
          </p:cNvPr>
          <p:cNvSpPr txBox="1"/>
          <p:nvPr/>
        </p:nvSpPr>
        <p:spPr>
          <a:xfrm>
            <a:off x="1039894" y="3996856"/>
            <a:ext cx="4248962" cy="323165"/>
          </a:xfrm>
          <a:prstGeom prst="rect">
            <a:avLst/>
          </a:prstGeom>
          <a:noFill/>
        </p:spPr>
        <p:txBody>
          <a:bodyPr wrap="square" rtlCol="0">
            <a:spAutoFit/>
          </a:bodyPr>
          <a:lstStyle/>
          <a:p>
            <a:pPr algn="l"/>
            <a:r>
              <a:rPr lang="en-US" sz="1500" dirty="0">
                <a:solidFill>
                  <a:srgbClr val="44883E"/>
                </a:solidFill>
                <a:latin typeface="Arial" panose="020B0604020202020204" pitchFamily="34" charset="0"/>
                <a:cs typeface="Arial" panose="020B0604020202020204" pitchFamily="34" charset="0"/>
              </a:rPr>
              <a:t>youtube.com/c/GeorgiaDepartmentofEducation</a:t>
            </a: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p:nvPicPr>
        <p:blipFill>
          <a:blip r:embed="rId4"/>
          <a:stretch>
            <a:fillRect/>
          </a:stretch>
        </p:blipFill>
        <p:spPr>
          <a:xfrm>
            <a:off x="681847" y="3455097"/>
            <a:ext cx="1097147"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p:nvPicPr>
        <p:blipFill>
          <a:blip r:embed="rId5"/>
          <a:stretch>
            <a:fillRect/>
          </a:stretch>
        </p:blipFill>
        <p:spPr>
          <a:xfrm>
            <a:off x="681924" y="3962488"/>
            <a:ext cx="358615" cy="492355"/>
          </a:xfrm>
          <a:prstGeom prst="rect">
            <a:avLst/>
          </a:prstGeom>
        </p:spPr>
      </p:pic>
    </p:spTree>
    <p:extLst>
      <p:ext uri="{BB962C8B-B14F-4D97-AF65-F5344CB8AC3E}">
        <p14:creationId xmlns:p14="http://schemas.microsoft.com/office/powerpoint/2010/main" val="1850781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68EA-BA8B-4E7B-9102-1BA5C6CFDF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F02897-AFA1-492A-BE8A-1912FA4A8AAF}"/>
              </a:ext>
            </a:extLst>
          </p:cNvPr>
          <p:cNvSpPr>
            <a:spLocks noGrp="1"/>
          </p:cNvSpPr>
          <p:nvPr>
            <p:ph type="dt" sz="half" idx="10"/>
          </p:nvPr>
        </p:nvSpPr>
        <p:spPr/>
        <p:txBody>
          <a:bodyPr/>
          <a:lstStyle/>
          <a:p>
            <a:fld id="{DD26E17D-3B8F-4EA1-BDAE-87CA873E5443}" type="datetimeFigureOut">
              <a:rPr lang="en-US" smtClean="0"/>
              <a:t>2/11/2020</a:t>
            </a:fld>
            <a:endParaRPr lang="en-US" dirty="0"/>
          </a:p>
        </p:txBody>
      </p:sp>
      <p:sp>
        <p:nvSpPr>
          <p:cNvPr id="4" name="Footer Placeholder 3">
            <a:extLst>
              <a:ext uri="{FF2B5EF4-FFF2-40B4-BE49-F238E27FC236}">
                <a16:creationId xmlns:a16="http://schemas.microsoft.com/office/drawing/2014/main" id="{CFE4960F-052A-428F-B7A5-99F42239E8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DD899A-D88D-499D-AE05-0A26ABA626CC}"/>
              </a:ext>
            </a:extLst>
          </p:cNvPr>
          <p:cNvSpPr>
            <a:spLocks noGrp="1"/>
          </p:cNvSpPr>
          <p:nvPr>
            <p:ph type="sldNum" sz="quarter" idx="12"/>
          </p:nvPr>
        </p:nvSpPr>
        <p:spPr/>
        <p:txBody>
          <a:bodyPr/>
          <a:lstStyle/>
          <a:p>
            <a:fld id="{54E404BB-1621-4DB6-838C-7D556248D358}" type="slidenum">
              <a:rPr lang="en-US" smtClean="0"/>
              <a:t>‹#›</a:t>
            </a:fld>
            <a:endParaRPr lang="en-US" dirty="0"/>
          </a:p>
        </p:txBody>
      </p:sp>
    </p:spTree>
    <p:extLst>
      <p:ext uri="{BB962C8B-B14F-4D97-AF65-F5344CB8AC3E}">
        <p14:creationId xmlns:p14="http://schemas.microsoft.com/office/powerpoint/2010/main" val="3188791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Text with Bylin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54E404BB-1621-4DB6-838C-7D556248D358}" type="slidenum">
              <a:rPr lang="en-US" smtClean="0"/>
              <a:t>‹#›</a:t>
            </a:fld>
            <a:endParaRPr lang="en-US" dirty="0"/>
          </a:p>
        </p:txBody>
      </p:sp>
      <p:cxnSp>
        <p:nvCxnSpPr>
          <p:cNvPr id="8" name="Straight Connector 7"/>
          <p:cNvCxnSpPr/>
          <p:nvPr/>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381000" y="2057400"/>
            <a:ext cx="8305800" cy="3200400"/>
          </a:xfrm>
          <a:prstGeom prst="rect">
            <a:avLst/>
          </a:prstGeom>
        </p:spPr>
        <p:txBody>
          <a:bodyPr/>
          <a:lstStyle>
            <a:lvl1pPr marL="302419" indent="-302419">
              <a:buFontTx/>
              <a:buNone/>
              <a:defRPr/>
            </a:lvl1pPr>
            <a:lvl2pPr marL="302419" indent="-302419">
              <a:buFontTx/>
              <a:buBlip>
                <a:blip r:embed="rId2"/>
              </a:buBlip>
              <a:defRPr lang="en-US" sz="2100" kern="1200" dirty="0" smtClean="0">
                <a:solidFill>
                  <a:srgbClr val="000000"/>
                </a:solidFill>
                <a:latin typeface="+mn-lt"/>
                <a:ea typeface="+mn-ea"/>
                <a:cs typeface="+mn-cs"/>
              </a:defRPr>
            </a:lvl2pPr>
            <a:lvl3pPr marL="525066" indent="-259556">
              <a:buFontTx/>
              <a:buBlip>
                <a:blip r:embed="rId2"/>
              </a:buBlip>
              <a:defRPr/>
            </a:lvl3pPr>
            <a:lvl4pPr marL="773906" indent="-253604">
              <a:buFontTx/>
              <a:buBlip>
                <a:blip r:embed="rId2"/>
              </a:buBlip>
              <a:defRPr/>
            </a:lvl4pPr>
            <a:lvl5pPr marL="1033463" indent="-259556">
              <a:buFontTx/>
              <a:buBlip>
                <a:blip r:embed="rId2"/>
              </a:buBlip>
              <a:defRPr/>
            </a:lvl5pPr>
          </a:lstStyle>
          <a:p>
            <a:pPr marL="254794" lvl="0" indent="-254794" algn="l" rtl="0" eaLnBrk="1" fontAlgn="base" hangingPunct="1">
              <a:lnSpc>
                <a:spcPct val="90000"/>
              </a:lnSpc>
              <a:spcBef>
                <a:spcPts val="675"/>
              </a:spcBef>
              <a:spcAft>
                <a:spcPct val="0"/>
              </a:spcAft>
              <a:buClr>
                <a:schemeClr val="accent1"/>
              </a:buClr>
              <a:buFont typeface="Wingdings" pitchFamily="2" charset="2"/>
              <a:buChar char="§"/>
            </a:pPr>
            <a:r>
              <a:rPr lang="en-US"/>
              <a:t>Click to edit Master text styles</a:t>
            </a:r>
          </a:p>
        </p:txBody>
      </p:sp>
      <p:sp>
        <p:nvSpPr>
          <p:cNvPr id="10" name="Title 9"/>
          <p:cNvSpPr>
            <a:spLocks noGrp="1"/>
          </p:cNvSpPr>
          <p:nvPr>
            <p:ph type="title"/>
          </p:nvPr>
        </p:nvSpPr>
        <p:spPr>
          <a:xfrm>
            <a:off x="384048" y="758952"/>
            <a:ext cx="8229600" cy="987552"/>
          </a:xfrm>
          <a:prstGeom prst="rect">
            <a:avLst/>
          </a:prstGeom>
        </p:spPr>
        <p:txBody>
          <a:bodyPr anchor="b" anchorCtr="0"/>
          <a:lstStyle>
            <a:lvl1pPr algn="l">
              <a:lnSpc>
                <a:spcPct val="90000"/>
              </a:lnSpc>
              <a:defRPr sz="3000" b="1">
                <a:solidFill>
                  <a:srgbClr val="2E005C"/>
                </a:solidFill>
              </a:defRPr>
            </a:lvl1pPr>
          </a:lstStyle>
          <a:p>
            <a:r>
              <a:rPr lang="en-US"/>
              <a:t>Click to edit Master title style</a:t>
            </a:r>
            <a:endParaRPr lang="en-US" dirty="0"/>
          </a:p>
        </p:txBody>
      </p:sp>
      <p:sp>
        <p:nvSpPr>
          <p:cNvPr id="13" name="Text Placeholder 12"/>
          <p:cNvSpPr>
            <a:spLocks noGrp="1"/>
          </p:cNvSpPr>
          <p:nvPr>
            <p:ph type="body" sz="quarter" idx="14"/>
          </p:nvPr>
        </p:nvSpPr>
        <p:spPr>
          <a:xfrm>
            <a:off x="381000" y="5486400"/>
            <a:ext cx="8305800" cy="457200"/>
          </a:xfrm>
          <a:prstGeom prst="rect">
            <a:avLst/>
          </a:prstGeom>
        </p:spPr>
        <p:txBody>
          <a:bodyPr/>
          <a:lstStyle>
            <a:lvl1pPr algn="r">
              <a:buFontTx/>
              <a:buNone/>
              <a:defRPr sz="1200"/>
            </a:lvl1pPr>
          </a:lstStyle>
          <a:p>
            <a:pPr lvl="0"/>
            <a:r>
              <a:rPr lang="en-US"/>
              <a:t>Click to edit Master text styles</a:t>
            </a:r>
          </a:p>
        </p:txBody>
      </p:sp>
    </p:spTree>
    <p:extLst>
      <p:ext uri="{BB962C8B-B14F-4D97-AF65-F5344CB8AC3E}">
        <p14:creationId xmlns:p14="http://schemas.microsoft.com/office/powerpoint/2010/main" val="2244893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RTI Title Slide #2">
    <p:spTree>
      <p:nvGrpSpPr>
        <p:cNvPr id="1" name=""/>
        <p:cNvGrpSpPr/>
        <p:nvPr/>
      </p:nvGrpSpPr>
      <p:grpSpPr>
        <a:xfrm>
          <a:off x="0" y="0"/>
          <a:ext cx="0" cy="0"/>
          <a:chOff x="0" y="0"/>
          <a:chExt cx="0" cy="0"/>
        </a:xfrm>
      </p:grpSpPr>
      <p:cxnSp>
        <p:nvCxnSpPr>
          <p:cNvPr id="6" name="Straight Connector 6"/>
          <p:cNvCxnSpPr/>
          <p:nvPr/>
        </p:nvCxnSpPr>
        <p:spPr>
          <a:xfrm>
            <a:off x="1333500" y="3352802"/>
            <a:ext cx="6477000" cy="1753"/>
          </a:xfrm>
          <a:prstGeom prst="line">
            <a:avLst/>
          </a:prstGeom>
          <a:ln w="76200">
            <a:solidFill>
              <a:srgbClr val="B4D8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333500" y="3657600"/>
            <a:ext cx="6477000" cy="1066800"/>
          </a:xfrm>
          <a:prstGeom prst="rect">
            <a:avLst/>
          </a:prstGeom>
        </p:spPr>
        <p:txBody>
          <a:bodyPr anchor="t" anchorCtr="0"/>
          <a:lstStyle>
            <a:lvl1pPr marL="0" indent="0" algn="ctr">
              <a:buNone/>
              <a:defRPr sz="2700" baseline="0">
                <a:solidFill>
                  <a:srgbClr val="000000"/>
                </a:solidFill>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457200" y="1219200"/>
            <a:ext cx="8229600" cy="1828800"/>
          </a:xfrm>
          <a:prstGeom prst="rect">
            <a:avLst/>
          </a:prstGeom>
        </p:spPr>
        <p:txBody>
          <a:bodyPr anchor="b" anchorCtr="0"/>
          <a:lstStyle>
            <a:lvl1pPr>
              <a:defRPr b="1">
                <a:solidFill>
                  <a:srgbClr val="2E005C"/>
                </a:solidFill>
              </a:defRPr>
            </a:lvl1pPr>
          </a:lstStyle>
          <a:p>
            <a:r>
              <a:rPr lang="en-US"/>
              <a:t>Click to edit Master title style</a:t>
            </a:r>
            <a:endParaRPr lang="en-US" dirty="0"/>
          </a:p>
        </p:txBody>
      </p:sp>
      <p:sp>
        <p:nvSpPr>
          <p:cNvPr id="11" name="Slide Number Placeholder 10"/>
          <p:cNvSpPr>
            <a:spLocks noGrp="1"/>
          </p:cNvSpPr>
          <p:nvPr>
            <p:ph type="sldNum" sz="quarter" idx="10"/>
          </p:nvPr>
        </p:nvSpPr>
        <p:spPr>
          <a:xfrm>
            <a:off x="8153400" y="6356352"/>
            <a:ext cx="533400" cy="365125"/>
          </a:xfrm>
        </p:spPr>
        <p:txBody>
          <a:bodyPr/>
          <a:lstStyle/>
          <a:p>
            <a:fld id="{54E404BB-1621-4DB6-838C-7D556248D358}" type="slidenum">
              <a:rPr lang="en-US" smtClean="0"/>
              <a:t>‹#›</a:t>
            </a:fld>
            <a:endParaRPr lang="en-US" dirty="0"/>
          </a:p>
        </p:txBody>
      </p:sp>
    </p:spTree>
    <p:extLst>
      <p:ext uri="{BB962C8B-B14F-4D97-AF65-F5344CB8AC3E}">
        <p14:creationId xmlns:p14="http://schemas.microsoft.com/office/powerpoint/2010/main" val="1122989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5"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7" y="5919345"/>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3"/>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9"/>
            <a:ext cx="8555100" cy="219291"/>
          </a:xfrm>
          <a:prstGeom prst="rect">
            <a:avLst/>
          </a:prstGeom>
          <a:noFill/>
        </p:spPr>
        <p:txBody>
          <a:bodyPr wrap="square" rtlCol="0">
            <a:spAutoFit/>
          </a:bodyPr>
          <a:lstStyle/>
          <a:p>
            <a:r>
              <a:rPr lang="en-US" sz="788" dirty="0">
                <a:solidFill>
                  <a:srgbClr val="3DB8CF"/>
                </a:solidFill>
                <a:latin typeface="Arial Black" panose="020B0A04020102020204" pitchFamily="34" charset="0"/>
              </a:rPr>
              <a:t>Educating Georgia's Future </a:t>
            </a:r>
            <a:r>
              <a:rPr lang="en-US" sz="825"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userDrawn="1"/>
        </p:nvSpPr>
        <p:spPr>
          <a:xfrm>
            <a:off x="8475879" y="6335499"/>
            <a:ext cx="667637" cy="242374"/>
          </a:xfrm>
          <a:prstGeom prst="rect">
            <a:avLst/>
          </a:prstGeom>
          <a:noFill/>
        </p:spPr>
        <p:txBody>
          <a:bodyPr wrap="square" rtlCol="0">
            <a:spAutoFit/>
          </a:bodyPr>
          <a:lstStyle/>
          <a:p>
            <a:pPr algn="ctr"/>
            <a:fld id="{75C24A24-6544-0B45-B7A4-3B500436EB52}" type="slidenum">
              <a:rPr lang="en-US" sz="975" b="1" smtClean="0">
                <a:solidFill>
                  <a:schemeClr val="tx1"/>
                </a:solidFill>
                <a:latin typeface="Arial" panose="020B0604020202020204" pitchFamily="34" charset="0"/>
                <a:cs typeface="Arial" panose="020B0604020202020204" pitchFamily="34" charset="0"/>
              </a:rPr>
              <a:pPr algn="ctr"/>
              <a:t>‹#›</a:t>
            </a:fld>
            <a:endParaRPr lang="en-US" sz="975"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p:nvPicPr>
        <p:blipFill rotWithShape="1">
          <a:blip r:embed="rId2"/>
          <a:srcRect l="323" b="10499"/>
          <a:stretch/>
        </p:blipFill>
        <p:spPr>
          <a:xfrm>
            <a:off x="187037" y="100458"/>
            <a:ext cx="3441666"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p:nvSpPr>
        <p:spPr>
          <a:xfrm>
            <a:off x="3593941" y="1492304"/>
            <a:ext cx="4675409" cy="184665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30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p:nvSpPr>
        <p:spPr>
          <a:xfrm>
            <a:off x="3978676" y="4969573"/>
            <a:ext cx="2165741" cy="369332"/>
          </a:xfrm>
          <a:prstGeom prst="rect">
            <a:avLst/>
          </a:prstGeom>
          <a:noFill/>
        </p:spPr>
        <p:txBody>
          <a:bodyPr wrap="square" rtlCol="0">
            <a:spAutoFit/>
          </a:bodyPr>
          <a:lstStyle/>
          <a:p>
            <a:pPr algn="r"/>
            <a:r>
              <a:rPr lang="en-US" sz="18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43AB7B59-DF88-0C44-9399-1C0861BBB9F6}"/>
              </a:ext>
            </a:extLst>
          </p:cNvPr>
          <p:cNvSpPr txBox="1"/>
          <p:nvPr/>
        </p:nvSpPr>
        <p:spPr>
          <a:xfrm>
            <a:off x="4708448" y="5583944"/>
            <a:ext cx="1427288"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BEA32536-CB82-6C40-BA18-133C8317701D}"/>
              </a:ext>
            </a:extLst>
          </p:cNvPr>
          <p:cNvSpPr txBox="1"/>
          <p:nvPr/>
        </p:nvSpPr>
        <p:spPr>
          <a:xfrm>
            <a:off x="3986712" y="6076846"/>
            <a:ext cx="2154886"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youtube.com/georgiadeptofed</a:t>
            </a: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p:nvPicPr>
        <p:blipFill>
          <a:blip r:embed="rId3"/>
          <a:stretch>
            <a:fillRect/>
          </a:stretch>
        </p:blipFill>
        <p:spPr>
          <a:xfrm>
            <a:off x="6448904" y="4969574"/>
            <a:ext cx="2104639"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p:nvPicPr>
        <p:blipFill>
          <a:blip r:embed="rId4"/>
          <a:stretch>
            <a:fillRect/>
          </a:stretch>
        </p:blipFill>
        <p:spPr>
          <a:xfrm>
            <a:off x="3628664" y="5488432"/>
            <a:ext cx="1097147"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p:nvPicPr>
        <p:blipFill>
          <a:blip r:embed="rId5"/>
          <a:stretch>
            <a:fillRect/>
          </a:stretch>
        </p:blipFill>
        <p:spPr>
          <a:xfrm>
            <a:off x="3628742" y="5995823"/>
            <a:ext cx="358615" cy="492355"/>
          </a:xfrm>
          <a:prstGeom prst="rect">
            <a:avLst/>
          </a:prstGeom>
        </p:spPr>
      </p:pic>
    </p:spTree>
    <p:extLst>
      <p:ext uri="{BB962C8B-B14F-4D97-AF65-F5344CB8AC3E}">
        <p14:creationId xmlns:p14="http://schemas.microsoft.com/office/powerpoint/2010/main" val="304370486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4"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2" y="0"/>
            <a:ext cx="6543778" cy="1778000"/>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2" y="1884547"/>
            <a:ext cx="6543778" cy="1300617"/>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5" y="5919345"/>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3"/>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90" y="6380316"/>
            <a:ext cx="6243902" cy="253916"/>
          </a:xfrm>
          <a:prstGeom prst="rect">
            <a:avLst/>
          </a:prstGeom>
          <a:noFill/>
        </p:spPr>
        <p:txBody>
          <a:bodyPr wrap="square" rtlCol="0">
            <a:spAutoFit/>
          </a:bodyPr>
          <a:lstStyle/>
          <a:p>
            <a:r>
              <a:rPr lang="en-US" sz="1050" b="1" i="1" dirty="0">
                <a:solidFill>
                  <a:schemeClr val="bg2">
                    <a:lumMod val="50000"/>
                  </a:schemeClr>
                </a:solidFill>
              </a:rPr>
              <a:t>Offering a holistic education to </a:t>
            </a:r>
            <a:r>
              <a:rPr lang="en-US" sz="1050" dirty="0">
                <a:solidFill>
                  <a:srgbClr val="3DB8CF"/>
                </a:solidFill>
                <a:latin typeface="Arial Black" panose="020B0A04020102020204" pitchFamily="34" charset="0"/>
              </a:rPr>
              <a:t>each and every child </a:t>
            </a:r>
            <a:r>
              <a:rPr lang="en-US" sz="1050" b="1" i="1" dirty="0">
                <a:solidFill>
                  <a:schemeClr val="bg2">
                    <a:lumMod val="50000"/>
                  </a:schemeClr>
                </a:solidFill>
              </a:rPr>
              <a:t>in our state.</a:t>
            </a:r>
          </a:p>
        </p:txBody>
      </p:sp>
    </p:spTree>
    <p:extLst>
      <p:ext uri="{BB962C8B-B14F-4D97-AF65-F5344CB8AC3E}">
        <p14:creationId xmlns:p14="http://schemas.microsoft.com/office/powerpoint/2010/main" val="2817592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36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9"/>
            <a:ext cx="7913874" cy="1826077"/>
          </a:xfrm>
        </p:spPr>
        <p:txBody>
          <a:bodyPr>
            <a:normAutofit/>
          </a:bodyPr>
          <a:lstStyle>
            <a:lvl1pPr marL="0" indent="0" algn="ctr">
              <a:buNone/>
              <a:defRPr sz="24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3"/>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9" y="6399858"/>
            <a:ext cx="8610176"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25" b="1" i="1" dirty="0">
                <a:solidFill>
                  <a:schemeClr val="bg2">
                    <a:lumMod val="50000"/>
                  </a:schemeClr>
                </a:solidFill>
              </a:rPr>
              <a:t>Richard Woods, Georgia’s School Superintendent</a:t>
            </a:r>
            <a:r>
              <a:rPr lang="en-US" sz="825" b="1" dirty="0">
                <a:solidFill>
                  <a:schemeClr val="bg2">
                    <a:lumMod val="50000"/>
                  </a:schemeClr>
                </a:solidFill>
              </a:rPr>
              <a:t> </a:t>
            </a:r>
            <a:r>
              <a:rPr lang="en-US" sz="825" b="1" dirty="0">
                <a:solidFill>
                  <a:srgbClr val="1186CA"/>
                </a:solidFill>
              </a:rPr>
              <a:t>|</a:t>
            </a:r>
            <a:r>
              <a:rPr lang="en-US" sz="825" b="1" dirty="0">
                <a:solidFill>
                  <a:schemeClr val="bg2">
                    <a:lumMod val="50000"/>
                  </a:schemeClr>
                </a:solidFill>
              </a:rPr>
              <a:t> Georgia Department of Education </a:t>
            </a:r>
            <a:r>
              <a:rPr lang="en-US" sz="825" b="1" dirty="0">
                <a:solidFill>
                  <a:srgbClr val="1186CA"/>
                </a:solidFill>
              </a:rPr>
              <a:t>|</a:t>
            </a:r>
            <a:r>
              <a:rPr lang="en-US" sz="825" b="1" dirty="0">
                <a:solidFill>
                  <a:schemeClr val="bg2">
                    <a:lumMod val="50000"/>
                  </a:schemeClr>
                </a:solidFill>
              </a:rPr>
              <a:t> </a:t>
            </a:r>
            <a:r>
              <a:rPr lang="en-US" sz="825" b="1" i="1" dirty="0">
                <a:solidFill>
                  <a:schemeClr val="bg2">
                    <a:lumMod val="50000"/>
                  </a:schemeClr>
                </a:solidFill>
              </a:rPr>
              <a:t>Educating Georgia’s Future </a:t>
            </a:r>
          </a:p>
          <a:p>
            <a:pPr algn="l"/>
            <a:endParaRPr lang="en-US" sz="825" dirty="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2"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000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8"/>
            <a:ext cx="7886700" cy="1325563"/>
          </a:xfrm>
        </p:spPr>
        <p:txBody>
          <a:bodyPr anchor="ctr"/>
          <a:lstStyle/>
          <a:p>
            <a:r>
              <a:rPr lang="en-US"/>
              <a:t>Click to edit Master title style</a:t>
            </a:r>
          </a:p>
        </p:txBody>
      </p:sp>
      <p:sp>
        <p:nvSpPr>
          <p:cNvPr id="3" name="Content Placeholder 2"/>
          <p:cNvSpPr>
            <a:spLocks noGrp="1"/>
          </p:cNvSpPr>
          <p:nvPr>
            <p:ph idx="1"/>
          </p:nvPr>
        </p:nvSpPr>
        <p:spPr>
          <a:xfrm>
            <a:off x="895350" y="1825627"/>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3"/>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9" y="6399858"/>
            <a:ext cx="8610176"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25" b="1" i="1" dirty="0">
                <a:solidFill>
                  <a:schemeClr val="bg2">
                    <a:lumMod val="50000"/>
                  </a:schemeClr>
                </a:solidFill>
              </a:rPr>
              <a:t>Richard Woods, Georgia’s School Superintendent</a:t>
            </a:r>
            <a:r>
              <a:rPr lang="en-US" sz="825" b="1" dirty="0">
                <a:solidFill>
                  <a:schemeClr val="bg2">
                    <a:lumMod val="50000"/>
                  </a:schemeClr>
                </a:solidFill>
              </a:rPr>
              <a:t> </a:t>
            </a:r>
            <a:r>
              <a:rPr lang="en-US" sz="825" b="1" dirty="0">
                <a:solidFill>
                  <a:srgbClr val="1186CA"/>
                </a:solidFill>
              </a:rPr>
              <a:t>|</a:t>
            </a:r>
            <a:r>
              <a:rPr lang="en-US" sz="825" b="1" dirty="0">
                <a:solidFill>
                  <a:schemeClr val="bg2">
                    <a:lumMod val="50000"/>
                  </a:schemeClr>
                </a:solidFill>
              </a:rPr>
              <a:t> Georgia Department of Education </a:t>
            </a:r>
            <a:r>
              <a:rPr lang="en-US" sz="825" b="1" dirty="0">
                <a:solidFill>
                  <a:srgbClr val="1186CA"/>
                </a:solidFill>
              </a:rPr>
              <a:t>|</a:t>
            </a:r>
            <a:r>
              <a:rPr lang="en-US" sz="825" b="1" dirty="0">
                <a:solidFill>
                  <a:schemeClr val="bg2">
                    <a:lumMod val="50000"/>
                  </a:schemeClr>
                </a:solidFill>
              </a:rPr>
              <a:t> </a:t>
            </a:r>
            <a:r>
              <a:rPr lang="en-US" sz="825" b="1" i="1" dirty="0">
                <a:solidFill>
                  <a:schemeClr val="bg2">
                    <a:lumMod val="50000"/>
                  </a:schemeClr>
                </a:solidFill>
              </a:rPr>
              <a:t>Educating Georgia’s Future </a:t>
            </a:r>
          </a:p>
          <a:p>
            <a:pPr algn="l"/>
            <a:endParaRPr lang="en-US" sz="825" dirty="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2"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401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2" y="100459"/>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6"/>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10012"/>
            </a:xfrm>
            <a:prstGeom prst="rect">
              <a:avLst/>
            </a:prstGeom>
            <a:noFill/>
          </p:spPr>
          <p:txBody>
            <a:bodyPr wrap="square" rtlCol="0">
              <a:spAutoFit/>
            </a:bodyPr>
            <a:lstStyle/>
            <a:p>
              <a:pPr algn="l"/>
              <a:r>
                <a:rPr lang="en-US" sz="1875"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10616"/>
            </a:xfrm>
            <a:prstGeom prst="rect">
              <a:avLst/>
            </a:prstGeom>
            <a:noFill/>
          </p:spPr>
          <p:txBody>
            <a:bodyPr wrap="square" rtlCol="0">
              <a:spAutoFit/>
            </a:bodyPr>
            <a:lstStyle/>
            <a:p>
              <a:pPr algn="r"/>
              <a:r>
                <a:rPr lang="en-US" sz="1275"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10616"/>
            </a:xfrm>
            <a:prstGeom prst="rect">
              <a:avLst/>
            </a:prstGeom>
            <a:noFill/>
          </p:spPr>
          <p:txBody>
            <a:bodyPr wrap="square" rtlCol="0">
              <a:spAutoFit/>
            </a:bodyPr>
            <a:lstStyle/>
            <a:p>
              <a:pPr algn="r"/>
              <a:r>
                <a:rPr lang="en-US" sz="1275"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8" y="1056805"/>
            <a:ext cx="5130959" cy="1084912"/>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500" dirty="0">
                <a:solidFill>
                  <a:schemeClr val="bg2">
                    <a:lumMod val="50000"/>
                  </a:schemeClr>
                </a:solidFill>
                <a:latin typeface="Arial Black" panose="020B0A04020102020204" pitchFamily="34" charset="0"/>
              </a:rPr>
              <a:t>Offering a holistic education to</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2100" dirty="0">
                <a:solidFill>
                  <a:srgbClr val="3DB8CF"/>
                </a:solidFill>
                <a:latin typeface="Arial Black" panose="020B0A04020102020204" pitchFamily="34" charset="0"/>
              </a:rPr>
              <a:t>each and every child</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500" dirty="0">
                <a:solidFill>
                  <a:schemeClr val="bg2">
                    <a:lumMod val="50000"/>
                  </a:schemeClr>
                </a:solidFill>
                <a:latin typeface="Arial Black" panose="020B0A04020102020204" pitchFamily="34" charset="0"/>
              </a:rPr>
              <a:t>in our state.</a:t>
            </a:r>
          </a:p>
          <a:p>
            <a:pPr algn="l"/>
            <a:endParaRPr lang="en-US" sz="1350" dirty="0">
              <a:solidFill>
                <a:srgbClr val="44883E"/>
              </a:solidFill>
            </a:endParaRPr>
          </a:p>
        </p:txBody>
      </p:sp>
    </p:spTree>
    <p:extLst>
      <p:ext uri="{BB962C8B-B14F-4D97-AF65-F5344CB8AC3E}">
        <p14:creationId xmlns:p14="http://schemas.microsoft.com/office/powerpoint/2010/main" val="2083046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p:nvPicPr>
        <p:blipFill rotWithShape="1">
          <a:blip r:embed="rId2"/>
          <a:srcRect l="10731"/>
          <a:stretch/>
        </p:blipFill>
        <p:spPr>
          <a:xfrm>
            <a:off x="1" y="661645"/>
            <a:ext cx="2401298"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1" y="726832"/>
            <a:ext cx="6372629" cy="1987336"/>
          </a:xfrm>
        </p:spPr>
        <p:txBody>
          <a:bodyPr anchor="ctr">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1" y="2841946"/>
            <a:ext cx="6372629" cy="1887372"/>
          </a:xfrm>
        </p:spPr>
        <p:txBody>
          <a:bodyPr>
            <a:normAutofit/>
          </a:bodyPr>
          <a:lstStyle>
            <a:lvl1pPr marL="0" indent="0" algn="ctr">
              <a:buNone/>
              <a:defRPr sz="1800" b="1">
                <a:solidFill>
                  <a:schemeClr val="bg1">
                    <a:lumMod val="50000"/>
                  </a:schemeClr>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p:nvPicPr>
        <p:blipFill>
          <a:blip r:embed="rId3"/>
          <a:stretch>
            <a:fillRect/>
          </a:stretch>
        </p:blipFill>
        <p:spPr>
          <a:xfrm>
            <a:off x="7021857" y="5565264"/>
            <a:ext cx="1549049"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p:nvGrpSpPr>
        <p:grpSpPr>
          <a:xfrm>
            <a:off x="2" y="6313583"/>
            <a:ext cx="688952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31" name="TextBox 30">
            <a:extLst>
              <a:ext uri="{FF2B5EF4-FFF2-40B4-BE49-F238E27FC236}">
                <a16:creationId xmlns:a16="http://schemas.microsoft.com/office/drawing/2014/main" id="{02746B0C-6E9A-E349-9824-476F78973D02}"/>
              </a:ext>
            </a:extLst>
          </p:cNvPr>
          <p:cNvSpPr txBox="1"/>
          <p:nvPr/>
        </p:nvSpPr>
        <p:spPr>
          <a:xfrm>
            <a:off x="375002" y="6399857"/>
            <a:ext cx="6583361" cy="334835"/>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788" b="1" i="1" dirty="0">
                <a:solidFill>
                  <a:schemeClr val="bg2">
                    <a:lumMod val="50000"/>
                  </a:schemeClr>
                </a:solidFill>
              </a:rPr>
              <a:t>Richard Woods, Georgia’s School Superintendent</a:t>
            </a:r>
            <a:r>
              <a:rPr lang="en-US" sz="788" b="1" dirty="0">
                <a:solidFill>
                  <a:schemeClr val="bg2">
                    <a:lumMod val="50000"/>
                  </a:schemeClr>
                </a:solidFill>
              </a:rPr>
              <a:t> </a:t>
            </a:r>
            <a:r>
              <a:rPr lang="en-US" sz="788" b="1" dirty="0">
                <a:solidFill>
                  <a:srgbClr val="1186CA"/>
                </a:solidFill>
              </a:rPr>
              <a:t>|</a:t>
            </a:r>
            <a:r>
              <a:rPr lang="en-US" sz="788" b="1" dirty="0">
                <a:solidFill>
                  <a:schemeClr val="bg2">
                    <a:lumMod val="50000"/>
                  </a:schemeClr>
                </a:solidFill>
              </a:rPr>
              <a:t> Georgia Department of Education </a:t>
            </a:r>
            <a:r>
              <a:rPr lang="en-US" sz="788" b="1" dirty="0">
                <a:solidFill>
                  <a:srgbClr val="1186CA"/>
                </a:solidFill>
              </a:rPr>
              <a:t>|</a:t>
            </a:r>
            <a:r>
              <a:rPr lang="en-US" sz="788" b="1" dirty="0">
                <a:solidFill>
                  <a:schemeClr val="bg2">
                    <a:lumMod val="50000"/>
                  </a:schemeClr>
                </a:solidFill>
              </a:rPr>
              <a:t> </a:t>
            </a:r>
            <a:r>
              <a:rPr lang="en-US" sz="788" b="1" i="1" dirty="0">
                <a:solidFill>
                  <a:schemeClr val="bg2">
                    <a:lumMod val="50000"/>
                  </a:schemeClr>
                </a:solidFill>
              </a:rPr>
              <a:t>Educating Georgia’s Future </a:t>
            </a:r>
          </a:p>
          <a:p>
            <a:pPr algn="r"/>
            <a:endParaRPr lang="en-US" sz="788" dirty="0"/>
          </a:p>
        </p:txBody>
      </p:sp>
    </p:spTree>
    <p:extLst>
      <p:ext uri="{BB962C8B-B14F-4D97-AF65-F5344CB8AC3E}">
        <p14:creationId xmlns:p14="http://schemas.microsoft.com/office/powerpoint/2010/main" val="1185871759"/>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p:nvPicPr>
        <p:blipFill rotWithShape="1">
          <a:blip r:embed="rId2"/>
          <a:srcRect b="11570"/>
          <a:stretch/>
        </p:blipFill>
        <p:spPr>
          <a:xfrm>
            <a:off x="-511" y="-46652"/>
            <a:ext cx="2175142"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0" y="726832"/>
            <a:ext cx="6365630"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0" y="2841946"/>
            <a:ext cx="6365630"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p:nvGrpSpPr>
        <p:grpSpPr>
          <a:xfrm>
            <a:off x="1" y="6313581"/>
            <a:ext cx="688952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3" name="TextBox 22">
            <a:extLst>
              <a:ext uri="{FF2B5EF4-FFF2-40B4-BE49-F238E27FC236}">
                <a16:creationId xmlns:a16="http://schemas.microsoft.com/office/drawing/2014/main" id="{4007DE16-227F-C245-83D4-CA66BC7F6F40}"/>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705538233"/>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p:nvPicPr>
        <p:blipFill rotWithShape="1">
          <a:blip r:embed="rId2"/>
          <a:srcRect l="323" b="10499"/>
          <a:stretch/>
        </p:blipFill>
        <p:spPr>
          <a:xfrm>
            <a:off x="187037" y="100458"/>
            <a:ext cx="3441666"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p:nvSpPr>
        <p:spPr>
          <a:xfrm>
            <a:off x="3593941" y="1492304"/>
            <a:ext cx="4675409" cy="184665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30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p:nvSpPr>
        <p:spPr>
          <a:xfrm>
            <a:off x="3978676" y="4969573"/>
            <a:ext cx="2165741" cy="369332"/>
          </a:xfrm>
          <a:prstGeom prst="rect">
            <a:avLst/>
          </a:prstGeom>
          <a:noFill/>
        </p:spPr>
        <p:txBody>
          <a:bodyPr wrap="square" rtlCol="0">
            <a:spAutoFit/>
          </a:bodyPr>
          <a:lstStyle/>
          <a:p>
            <a:pPr algn="r"/>
            <a:r>
              <a:rPr lang="en-US" sz="18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43AB7B59-DF88-0C44-9399-1C0861BBB9F6}"/>
              </a:ext>
            </a:extLst>
          </p:cNvPr>
          <p:cNvSpPr txBox="1"/>
          <p:nvPr/>
        </p:nvSpPr>
        <p:spPr>
          <a:xfrm>
            <a:off x="4708448" y="5583944"/>
            <a:ext cx="1427288"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BEA32536-CB82-6C40-BA18-133C8317701D}"/>
              </a:ext>
            </a:extLst>
          </p:cNvPr>
          <p:cNvSpPr txBox="1"/>
          <p:nvPr/>
        </p:nvSpPr>
        <p:spPr>
          <a:xfrm>
            <a:off x="3986712" y="6076846"/>
            <a:ext cx="2154886"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youtube.com/georgiadeptofed</a:t>
            </a: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p:nvPicPr>
        <p:blipFill>
          <a:blip r:embed="rId3"/>
          <a:stretch>
            <a:fillRect/>
          </a:stretch>
        </p:blipFill>
        <p:spPr>
          <a:xfrm>
            <a:off x="6448904" y="4969574"/>
            <a:ext cx="2104639"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p:nvPicPr>
        <p:blipFill>
          <a:blip r:embed="rId4"/>
          <a:stretch>
            <a:fillRect/>
          </a:stretch>
        </p:blipFill>
        <p:spPr>
          <a:xfrm>
            <a:off x="3628664" y="5488432"/>
            <a:ext cx="1097147"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p:nvPicPr>
        <p:blipFill>
          <a:blip r:embed="rId5"/>
          <a:stretch>
            <a:fillRect/>
          </a:stretch>
        </p:blipFill>
        <p:spPr>
          <a:xfrm>
            <a:off x="3628742" y="5995823"/>
            <a:ext cx="358615" cy="492355"/>
          </a:xfrm>
          <a:prstGeom prst="rect">
            <a:avLst/>
          </a:prstGeom>
        </p:spPr>
      </p:pic>
    </p:spTree>
    <p:extLst>
      <p:ext uri="{BB962C8B-B14F-4D97-AF65-F5344CB8AC3E}">
        <p14:creationId xmlns:p14="http://schemas.microsoft.com/office/powerpoint/2010/main" val="1169838715"/>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p:nvPicPr>
        <p:blipFill rotWithShape="1">
          <a:blip r:embed="rId2"/>
          <a:srcRect r="4456"/>
          <a:stretch/>
        </p:blipFill>
        <p:spPr>
          <a:xfrm>
            <a:off x="1" y="0"/>
            <a:ext cx="500729"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143000" y="1122363"/>
            <a:ext cx="6858000" cy="2387600"/>
          </a:xfrm>
        </p:spPr>
        <p:txBody>
          <a:bodyPr anchor="ct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143000" y="3602038"/>
            <a:ext cx="6858000" cy="1826077"/>
          </a:xfrm>
        </p:spPr>
        <p:txBody>
          <a:bodyPr>
            <a:normAutofit/>
          </a:bodyPr>
          <a:lstStyle>
            <a:lvl1pPr marL="0" indent="0" algn="ctr">
              <a:buNone/>
              <a:defRPr sz="24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p:nvGrpSpPr>
        <p:grpSpPr>
          <a:xfrm>
            <a:off x="500730" y="6313582"/>
            <a:ext cx="63888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TextBox 15">
            <a:extLst>
              <a:ext uri="{FF2B5EF4-FFF2-40B4-BE49-F238E27FC236}">
                <a16:creationId xmlns:a16="http://schemas.microsoft.com/office/drawing/2014/main" id="{72D61F54-3B12-194D-873E-CCB90FFCC80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476145733"/>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859420" y="365126"/>
            <a:ext cx="7655930"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859420" y="1825625"/>
            <a:ext cx="7655930"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616AF50-2D63-2840-932E-F9F826E10164}"/>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500730" y="6313582"/>
            <a:ext cx="63888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2" name="Rectangle 11">
            <a:extLst>
              <a:ext uri="{FF2B5EF4-FFF2-40B4-BE49-F238E27FC236}">
                <a16:creationId xmlns:a16="http://schemas.microsoft.com/office/drawing/2014/main" id="{8A69949A-088C-485B-B9D9-66FC452C446F}"/>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a:extLst>
              <a:ext uri="{FF2B5EF4-FFF2-40B4-BE49-F238E27FC236}">
                <a16:creationId xmlns:a16="http://schemas.microsoft.com/office/drawing/2014/main" id="{DBA8D9C5-D07F-4F36-B395-5F77D4F1E278}"/>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4" name="Rectangle 13">
            <a:extLst>
              <a:ext uri="{FF2B5EF4-FFF2-40B4-BE49-F238E27FC236}">
                <a16:creationId xmlns:a16="http://schemas.microsoft.com/office/drawing/2014/main" id="{FCCF7A54-89C2-47F3-B751-44DA63CB20CE}"/>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8E70C2-8834-4117-8599-97E8488B9B75}"/>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7FE7BD3-CB50-4564-A284-90B72BB9FE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4" name="Date Placeholder 3">
            <a:extLst>
              <a:ext uri="{FF2B5EF4-FFF2-40B4-BE49-F238E27FC236}">
                <a16:creationId xmlns:a16="http://schemas.microsoft.com/office/drawing/2014/main" id="{5BB92152-95F1-4FD2-A58D-0ABDCA917115}"/>
              </a:ext>
            </a:extLst>
          </p:cNvPr>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0221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pPr/>
              <a:t>2/11/2020</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37728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p:nvPicPr>
        <p:blipFill rotWithShape="1">
          <a:blip r:embed="rId2"/>
          <a:srcRect r="4456"/>
          <a:stretch/>
        </p:blipFill>
        <p:spPr>
          <a:xfrm>
            <a:off x="1" y="0"/>
            <a:ext cx="500729"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143000" y="1122363"/>
            <a:ext cx="6858000" cy="2387600"/>
          </a:xfrm>
        </p:spPr>
        <p:txBody>
          <a:bodyPr anchor="ct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143000" y="3602038"/>
            <a:ext cx="6858000" cy="1826077"/>
          </a:xfrm>
        </p:spPr>
        <p:txBody>
          <a:bodyPr>
            <a:normAutofit/>
          </a:bodyPr>
          <a:lstStyle>
            <a:lvl1pPr marL="0" indent="0" algn="ctr">
              <a:buNone/>
              <a:defRPr sz="24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p:nvGrpSpPr>
        <p:grpSpPr>
          <a:xfrm>
            <a:off x="500730" y="6313582"/>
            <a:ext cx="63888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TextBox 15">
            <a:extLst>
              <a:ext uri="{FF2B5EF4-FFF2-40B4-BE49-F238E27FC236}">
                <a16:creationId xmlns:a16="http://schemas.microsoft.com/office/drawing/2014/main" id="{72D61F54-3B12-194D-873E-CCB90FFCC80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315871705"/>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p:nvPicPr>
        <p:blipFill rotWithShape="1">
          <a:blip r:embed="rId2"/>
          <a:srcRect r="4456"/>
          <a:stretch/>
        </p:blipFill>
        <p:spPr>
          <a:xfrm>
            <a:off x="1" y="0"/>
            <a:ext cx="500729"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143000" y="1122363"/>
            <a:ext cx="6858000" cy="2387600"/>
          </a:xfrm>
        </p:spPr>
        <p:txBody>
          <a:bodyPr anchor="ct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143000" y="3602038"/>
            <a:ext cx="6858000" cy="1826077"/>
          </a:xfrm>
        </p:spPr>
        <p:txBody>
          <a:bodyPr>
            <a:normAutofit/>
          </a:bodyPr>
          <a:lstStyle>
            <a:lvl1pPr marL="0" indent="0" algn="ctr">
              <a:buNone/>
              <a:defRPr sz="24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p:nvGrpSpPr>
        <p:grpSpPr>
          <a:xfrm>
            <a:off x="500730" y="6313582"/>
            <a:ext cx="63888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TextBox 15">
            <a:extLst>
              <a:ext uri="{FF2B5EF4-FFF2-40B4-BE49-F238E27FC236}">
                <a16:creationId xmlns:a16="http://schemas.microsoft.com/office/drawing/2014/main" id="{72D61F54-3B12-194D-873E-CCB90FFCC80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733572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859420" y="365126"/>
            <a:ext cx="7655930"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859420" y="1825625"/>
            <a:ext cx="7655930"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616AF50-2D63-2840-932E-F9F826E10164}"/>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500730" y="6313582"/>
            <a:ext cx="63888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1432995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p:nvPicPr>
        <p:blipFill rotWithShape="1">
          <a:blip r:embed="rId2"/>
          <a:srcRect b="11570"/>
          <a:stretch/>
        </p:blipFill>
        <p:spPr>
          <a:xfrm>
            <a:off x="-511" y="-46652"/>
            <a:ext cx="2175142"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0" y="726832"/>
            <a:ext cx="6365630"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0" y="2841946"/>
            <a:ext cx="6365630"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p:nvGrpSpPr>
        <p:grpSpPr>
          <a:xfrm>
            <a:off x="1" y="6313581"/>
            <a:ext cx="688952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3" name="TextBox 22">
            <a:extLst>
              <a:ext uri="{FF2B5EF4-FFF2-40B4-BE49-F238E27FC236}">
                <a16:creationId xmlns:a16="http://schemas.microsoft.com/office/drawing/2014/main" id="{4007DE16-227F-C245-83D4-CA66BC7F6F40}"/>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982023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p:nvPicPr>
        <p:blipFill rotWithShape="1">
          <a:blip r:embed="rId2"/>
          <a:srcRect l="10731"/>
          <a:stretch/>
        </p:blipFill>
        <p:spPr>
          <a:xfrm>
            <a:off x="0" y="661645"/>
            <a:ext cx="2401298"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0" y="726832"/>
            <a:ext cx="6372629"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0" y="2841946"/>
            <a:ext cx="6372629"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p:nvGrpSpPr>
        <p:grpSpPr>
          <a:xfrm>
            <a:off x="1" y="6313581"/>
            <a:ext cx="688952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1" name="TextBox 30">
            <a:extLst>
              <a:ext uri="{FF2B5EF4-FFF2-40B4-BE49-F238E27FC236}">
                <a16:creationId xmlns:a16="http://schemas.microsoft.com/office/drawing/2014/main" id="{02746B0C-6E9A-E349-9824-476F78973D02}"/>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018615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p:nvPicPr>
        <p:blipFill rotWithShape="1">
          <a:blip r:embed="rId2"/>
          <a:srcRect r="12629"/>
          <a:stretch/>
        </p:blipFill>
        <p:spPr>
          <a:xfrm>
            <a:off x="7088430" y="575421"/>
            <a:ext cx="205557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p:nvSpPr>
        <p:spPr>
          <a:xfrm>
            <a:off x="6305923" y="6354188"/>
            <a:ext cx="2226401"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564378" y="726832"/>
            <a:ext cx="6279626"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564379" y="2841946"/>
            <a:ext cx="6279624"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p:nvPicPr>
        <p:blipFill>
          <a:blip r:embed="rId3"/>
          <a:stretch>
            <a:fillRect/>
          </a:stretch>
        </p:blipFill>
        <p:spPr>
          <a:xfrm>
            <a:off x="564378" y="5486884"/>
            <a:ext cx="1549049"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p:nvSpPr>
        <p:spPr>
          <a:xfrm>
            <a:off x="2186405" y="6354188"/>
            <a:ext cx="6416325" cy="253916"/>
          </a:xfrm>
          <a:prstGeom prst="rect">
            <a:avLst/>
          </a:prstGeom>
          <a:noFill/>
        </p:spPr>
        <p:txBody>
          <a:bodyPr wrap="square" rtlCol="0">
            <a:spAutoFit/>
          </a:bodyPr>
          <a:lstStyle/>
          <a:p>
            <a:r>
              <a:rPr lang="en-US" sz="900" dirty="0">
                <a:solidFill>
                  <a:srgbClr val="3DB8CF"/>
                </a:solidFill>
                <a:latin typeface="Arial Black" panose="020B0A04020102020204" pitchFamily="34" charset="0"/>
              </a:rPr>
              <a:t>Educating Georgia's Future </a:t>
            </a:r>
            <a:r>
              <a:rPr lang="en-US" sz="105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p:nvGrpSpPr>
        <p:grpSpPr>
          <a:xfrm rot="10800000">
            <a:off x="2254471" y="6313579"/>
            <a:ext cx="688952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298711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p:nvPicPr>
        <p:blipFill rotWithShape="1">
          <a:blip r:embed="rId2"/>
          <a:srcRect r="14973"/>
          <a:stretch/>
        </p:blipFill>
        <p:spPr>
          <a:xfrm>
            <a:off x="6269487" y="1166200"/>
            <a:ext cx="2874513"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361883" y="726832"/>
            <a:ext cx="6117294"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61883" y="2841946"/>
            <a:ext cx="6117294"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p:nvSpPr>
        <p:spPr>
          <a:xfrm>
            <a:off x="4232386" y="6354188"/>
            <a:ext cx="2226401"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F61E1373-7937-2D41-AA02-6110B044F58F}"/>
              </a:ext>
            </a:extLst>
          </p:cNvPr>
          <p:cNvSpPr/>
          <p:nvPr/>
        </p:nvSpPr>
        <p:spPr>
          <a:xfrm>
            <a:off x="4232386" y="6354188"/>
            <a:ext cx="2305405"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extBox 36">
            <a:extLst>
              <a:ext uri="{FF2B5EF4-FFF2-40B4-BE49-F238E27FC236}">
                <a16:creationId xmlns:a16="http://schemas.microsoft.com/office/drawing/2014/main" id="{9C43CA85-BDBA-ED4E-A0FE-4908A66332BA}"/>
              </a:ext>
            </a:extLst>
          </p:cNvPr>
          <p:cNvSpPr txBox="1"/>
          <p:nvPr/>
        </p:nvSpPr>
        <p:spPr>
          <a:xfrm>
            <a:off x="284318" y="6354188"/>
            <a:ext cx="6416325" cy="253916"/>
          </a:xfrm>
          <a:prstGeom prst="rect">
            <a:avLst/>
          </a:prstGeom>
          <a:noFill/>
        </p:spPr>
        <p:txBody>
          <a:bodyPr wrap="square" rtlCol="0">
            <a:spAutoFit/>
          </a:bodyPr>
          <a:lstStyle/>
          <a:p>
            <a:r>
              <a:rPr lang="en-US" sz="900" dirty="0">
                <a:solidFill>
                  <a:srgbClr val="3DB8CF"/>
                </a:solidFill>
                <a:latin typeface="Arial Black" panose="020B0A04020102020204" pitchFamily="34" charset="0"/>
              </a:rPr>
              <a:t>Educating Georgia's Future </a:t>
            </a:r>
            <a:r>
              <a:rPr lang="en-US" sz="1050" b="1" i="1" dirty="0">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p:nvPicPr>
        <p:blipFill>
          <a:blip r:embed="rId3"/>
          <a:stretch>
            <a:fillRect/>
          </a:stretch>
        </p:blipFill>
        <p:spPr>
          <a:xfrm>
            <a:off x="313045" y="5186466"/>
            <a:ext cx="1413821"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p:nvGrpSpPr>
        <p:grpSpPr>
          <a:xfrm>
            <a:off x="1" y="6313581"/>
            <a:ext cx="6479177"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4213762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p:nvPicPr>
        <p:blipFill rotWithShape="1">
          <a:blip r:embed="rId2"/>
          <a:srcRect l="8888" b="13764"/>
          <a:stretch/>
        </p:blipFill>
        <p:spPr>
          <a:xfrm>
            <a:off x="0" y="1484521"/>
            <a:ext cx="393285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588894" y="498700"/>
            <a:ext cx="7998059" cy="1514769"/>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612983" y="2272082"/>
            <a:ext cx="4966515" cy="2457237"/>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p:nvSpPr>
        <p:spPr>
          <a:xfrm>
            <a:off x="571634" y="6380315"/>
            <a:ext cx="5083925" cy="253916"/>
          </a:xfrm>
          <a:prstGeom prst="rect">
            <a:avLst/>
          </a:prstGeom>
          <a:noFill/>
        </p:spPr>
        <p:txBody>
          <a:bodyPr wrap="square" rtlCol="0">
            <a:spAutoFit/>
          </a:bodyPr>
          <a:lstStyle/>
          <a:p>
            <a:r>
              <a:rPr lang="en-US" sz="1050" b="1" i="1" dirty="0">
                <a:solidFill>
                  <a:schemeClr val="bg2">
                    <a:lumMod val="50000"/>
                  </a:schemeClr>
                </a:solidFill>
              </a:rPr>
              <a:t>Offering a holistic education to </a:t>
            </a:r>
            <a:r>
              <a:rPr lang="en-US" sz="1050" dirty="0">
                <a:solidFill>
                  <a:srgbClr val="3DB8CF"/>
                </a:solidFill>
                <a:latin typeface="Arial Black" panose="020B0A04020102020204" pitchFamily="34" charset="0"/>
              </a:rPr>
              <a:t>each and every child </a:t>
            </a:r>
            <a:r>
              <a:rPr lang="en-US" sz="1050" b="1" i="1" dirty="0">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p:nvGrpSpPr>
        <p:grpSpPr>
          <a:xfrm>
            <a:off x="1" y="6313581"/>
            <a:ext cx="688952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688451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894144" y="725765"/>
            <a:ext cx="7616444"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894144" y="3702952"/>
            <a:ext cx="7616444" cy="1236700"/>
          </a:xfrm>
        </p:spPr>
        <p:txBody>
          <a:bodyPr>
            <a:normAutofit/>
          </a:bodyPr>
          <a:lstStyle>
            <a:lvl1pPr marL="0" indent="0">
              <a:buNone/>
              <a:defRPr sz="2400" b="1">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p:nvPicPr>
        <p:blipFill>
          <a:blip r:embed="rId2"/>
          <a:stretch>
            <a:fillRect/>
          </a:stretch>
        </p:blipFill>
        <p:spPr>
          <a:xfrm>
            <a:off x="7021856" y="5565262"/>
            <a:ext cx="1549049"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p:nvGrpSpPr>
        <p:grpSpPr>
          <a:xfrm>
            <a:off x="500730" y="6313582"/>
            <a:ext cx="63888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8" name="TextBox 37">
            <a:extLst>
              <a:ext uri="{FF2B5EF4-FFF2-40B4-BE49-F238E27FC236}">
                <a16:creationId xmlns:a16="http://schemas.microsoft.com/office/drawing/2014/main" id="{67B858D0-0FA5-4745-BFCB-6DD69CAB5FCF}"/>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910958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p:nvGrpSpPr>
        <p:grpSpPr>
          <a:xfrm>
            <a:off x="500730" y="6313582"/>
            <a:ext cx="63888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9" name="TextBox 28">
            <a:extLst>
              <a:ext uri="{FF2B5EF4-FFF2-40B4-BE49-F238E27FC236}">
                <a16:creationId xmlns:a16="http://schemas.microsoft.com/office/drawing/2014/main" id="{0EAAB75B-0332-8843-BEB0-BE9E2727A0AA}"/>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291045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763930" y="365126"/>
            <a:ext cx="7751421"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763931" y="1825625"/>
            <a:ext cx="3674962"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4572000" y="1825625"/>
            <a:ext cx="3943350"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p:nvGrpSpPr>
        <p:grpSpPr>
          <a:xfrm>
            <a:off x="500730" y="6313582"/>
            <a:ext cx="63888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3" name="TextBox 22">
            <a:extLst>
              <a:ext uri="{FF2B5EF4-FFF2-40B4-BE49-F238E27FC236}">
                <a16:creationId xmlns:a16="http://schemas.microsoft.com/office/drawing/2014/main" id="{6BE71CCE-6C58-FD4E-A946-4CD6715915DF}"/>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89396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859420" y="365126"/>
            <a:ext cx="7655930"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859420" y="1825625"/>
            <a:ext cx="7655930"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616AF50-2D63-2840-932E-F9F826E10164}"/>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500730" y="6313582"/>
            <a:ext cx="63888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2" name="Rectangle 11">
            <a:extLst>
              <a:ext uri="{FF2B5EF4-FFF2-40B4-BE49-F238E27FC236}">
                <a16:creationId xmlns:a16="http://schemas.microsoft.com/office/drawing/2014/main" id="{36A6ED5B-172F-4BD7-967D-FFDF8721D038}"/>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a:extLst>
              <a:ext uri="{FF2B5EF4-FFF2-40B4-BE49-F238E27FC236}">
                <a16:creationId xmlns:a16="http://schemas.microsoft.com/office/drawing/2014/main" id="{A47B2F86-13E5-4EB6-8056-68637EC519F6}"/>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4" name="Rectangle 13">
            <a:extLst>
              <a:ext uri="{FF2B5EF4-FFF2-40B4-BE49-F238E27FC236}">
                <a16:creationId xmlns:a16="http://schemas.microsoft.com/office/drawing/2014/main" id="{18713BB1-06A2-40E4-A798-F7A41BCB79FB}"/>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A8BE10-9596-4A7C-98A9-BAA39AB70E8F}"/>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D96F110-CFAF-4417-93D6-5E3A4521D05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4" name="Date Placeholder 3">
            <a:extLst>
              <a:ext uri="{FF2B5EF4-FFF2-40B4-BE49-F238E27FC236}">
                <a16:creationId xmlns:a16="http://schemas.microsoft.com/office/drawing/2014/main" id="{375398BA-FB07-4A2B-BCA7-289916BD40ED}"/>
              </a:ext>
            </a:extLst>
          </p:cNvPr>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016033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763927" y="365126"/>
            <a:ext cx="7752614" cy="1325563"/>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763930" y="1681163"/>
            <a:ext cx="373425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763928" y="2505075"/>
            <a:ext cx="3734254" cy="3456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4645821" y="1681163"/>
            <a:ext cx="387072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4645820" y="2505075"/>
            <a:ext cx="3870721" cy="3456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p:nvGrpSpPr>
        <p:grpSpPr>
          <a:xfrm>
            <a:off x="500730" y="6313582"/>
            <a:ext cx="63888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4" name="TextBox 33">
            <a:extLst>
              <a:ext uri="{FF2B5EF4-FFF2-40B4-BE49-F238E27FC236}">
                <a16:creationId xmlns:a16="http://schemas.microsoft.com/office/drawing/2014/main" id="{BDB6EC88-6276-4742-9984-EE9C534D83A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1889662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755248" y="365126"/>
            <a:ext cx="7760102" cy="1325563"/>
          </a:xfrm>
        </p:spPr>
        <p:txBody>
          <a:bodyPr anchor="ctr"/>
          <a:lstStyle/>
          <a:p>
            <a:r>
              <a:rPr lang="en-US"/>
              <a:t>Click to edit Master title style</a:t>
            </a:r>
            <a:endParaRPr lang="en-US" dirty="0"/>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p:nvGrpSpPr>
        <p:grpSpPr>
          <a:xfrm>
            <a:off x="500730" y="6313582"/>
            <a:ext cx="63888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0" name="TextBox 29">
            <a:extLst>
              <a:ext uri="{FF2B5EF4-FFF2-40B4-BE49-F238E27FC236}">
                <a16:creationId xmlns:a16="http://schemas.microsoft.com/office/drawing/2014/main" id="{C8F01FBF-C4DA-414C-9226-A13CF75D190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502271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760060" y="457200"/>
            <a:ext cx="2949178" cy="1600200"/>
          </a:xfrm>
        </p:spPr>
        <p:txBody>
          <a:bodyPr anchor="ctr"/>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76006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p:nvGrpSpPr>
        <p:grpSpPr>
          <a:xfrm>
            <a:off x="500730" y="6313582"/>
            <a:ext cx="63888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extBox 25">
            <a:extLst>
              <a:ext uri="{FF2B5EF4-FFF2-40B4-BE49-F238E27FC236}">
                <a16:creationId xmlns:a16="http://schemas.microsoft.com/office/drawing/2014/main" id="{B00BC07F-CD45-234D-9E2F-BE3563A28625}"/>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743176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p:nvPicPr>
        <p:blipFill>
          <a:blip r:embed="rId2"/>
          <a:stretch>
            <a:fillRect/>
          </a:stretch>
        </p:blipFill>
        <p:spPr>
          <a:xfrm>
            <a:off x="7562978" y="5961295"/>
            <a:ext cx="983178"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760060" y="457200"/>
            <a:ext cx="2949178" cy="1600200"/>
          </a:xfrm>
        </p:spPr>
        <p:txBody>
          <a:bodyPr anchor="ctr"/>
          <a:lstStyle>
            <a:lvl1pPr>
              <a:defRPr sz="2400"/>
            </a:lvl1pPr>
          </a:lstStyle>
          <a:p>
            <a:r>
              <a:rPr lang="en-US"/>
              <a:t>Click to edit Master title style</a:t>
            </a:r>
            <a:endParaRPr lang="en-US" dirty="0"/>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76006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p:nvGrpSpPr>
        <p:grpSpPr>
          <a:xfrm>
            <a:off x="500730" y="6313582"/>
            <a:ext cx="63888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2" name="TextBox 41">
            <a:extLst>
              <a:ext uri="{FF2B5EF4-FFF2-40B4-BE49-F238E27FC236}">
                <a16:creationId xmlns:a16="http://schemas.microsoft.com/office/drawing/2014/main" id="{DEB3BBD5-88DD-C344-A0A0-AC41198C6316}"/>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888822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763929" y="365126"/>
            <a:ext cx="7751421" cy="1325563"/>
          </a:xfrm>
        </p:spPr>
        <p:txBody>
          <a:bodyPr anchor="ct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763928" y="1825625"/>
            <a:ext cx="7751422" cy="4048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p:nvGrpSpPr>
        <p:grpSpPr>
          <a:xfrm>
            <a:off x="500730" y="6313582"/>
            <a:ext cx="63888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1" name="TextBox 30">
            <a:extLst>
              <a:ext uri="{FF2B5EF4-FFF2-40B4-BE49-F238E27FC236}">
                <a16:creationId xmlns:a16="http://schemas.microsoft.com/office/drawing/2014/main" id="{9D9615E6-08EC-9F46-A83B-290507DACCE8}"/>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940134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6543675" y="365125"/>
            <a:ext cx="1971675" cy="5529440"/>
          </a:xfrm>
        </p:spPr>
        <p:txBody>
          <a:bodyPr vert="eaVert" anchor="ct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755248" y="365125"/>
            <a:ext cx="5674127" cy="55294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p:nvGrpSpPr>
        <p:grpSpPr>
          <a:xfrm>
            <a:off x="500730" y="6313582"/>
            <a:ext cx="63888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5" name="TextBox 24">
            <a:extLst>
              <a:ext uri="{FF2B5EF4-FFF2-40B4-BE49-F238E27FC236}">
                <a16:creationId xmlns:a16="http://schemas.microsoft.com/office/drawing/2014/main" id="{5466509F-4920-C648-B878-22C63E68DBC6}"/>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2703156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p:nvPicPr>
        <p:blipFill rotWithShape="1">
          <a:blip r:embed="rId2"/>
          <a:srcRect t="11558" r="5772" b="22682"/>
          <a:stretch/>
        </p:blipFill>
        <p:spPr>
          <a:xfrm>
            <a:off x="3307251" y="0"/>
            <a:ext cx="5836750"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p:nvSpPr>
        <p:spPr>
          <a:xfrm>
            <a:off x="4554854" y="5303447"/>
            <a:ext cx="4303059" cy="923330"/>
          </a:xfrm>
          <a:prstGeom prst="rect">
            <a:avLst/>
          </a:prstGeom>
          <a:noFill/>
        </p:spPr>
        <p:txBody>
          <a:bodyPr wrap="square" rtlCol="0">
            <a:spAutoFit/>
          </a:bodyPr>
          <a:lstStyle/>
          <a:p>
            <a:pPr algn="ctr"/>
            <a:r>
              <a:rPr lang="en-US" sz="2700" b="1" i="0" dirty="0">
                <a:solidFill>
                  <a:srgbClr val="44883E"/>
                </a:solidFill>
                <a:latin typeface="Arial Black" panose="020B0604020202020204" pitchFamily="34" charset="0"/>
                <a:cs typeface="Arial Black" panose="020B0604020202020204" pitchFamily="34" charset="0"/>
              </a:rPr>
              <a:t>EDUCATING </a:t>
            </a:r>
          </a:p>
          <a:p>
            <a:pPr algn="ctr"/>
            <a:r>
              <a:rPr lang="en-US" sz="27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p:nvSpPr>
        <p:spPr>
          <a:xfrm>
            <a:off x="4541406" y="5285517"/>
            <a:ext cx="4303059" cy="923330"/>
          </a:xfrm>
          <a:prstGeom prst="rect">
            <a:avLst/>
          </a:prstGeom>
          <a:noFill/>
        </p:spPr>
        <p:txBody>
          <a:bodyPr wrap="square" rtlCol="0">
            <a:spAutoFit/>
          </a:bodyPr>
          <a:lstStyle/>
          <a:p>
            <a:pPr algn="ctr"/>
            <a:r>
              <a:rPr lang="en-US" sz="2700" b="1" i="0" dirty="0">
                <a:solidFill>
                  <a:schemeClr val="bg1"/>
                </a:solidFill>
                <a:latin typeface="Arial Black" panose="020B0604020202020204" pitchFamily="34" charset="0"/>
                <a:cs typeface="Arial Black" panose="020B0604020202020204" pitchFamily="34" charset="0"/>
              </a:rPr>
              <a:t>EDUCATING </a:t>
            </a:r>
          </a:p>
          <a:p>
            <a:pPr algn="ctr"/>
            <a:r>
              <a:rPr lang="en-US" sz="27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p:nvPicPr>
        <p:blipFill>
          <a:blip r:embed="rId3"/>
          <a:stretch>
            <a:fillRect/>
          </a:stretch>
        </p:blipFill>
        <p:spPr>
          <a:xfrm>
            <a:off x="422347" y="4916136"/>
            <a:ext cx="1966442"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p:nvSpPr>
        <p:spPr>
          <a:xfrm>
            <a:off x="376897" y="1084110"/>
            <a:ext cx="2165741" cy="380873"/>
          </a:xfrm>
          <a:prstGeom prst="rect">
            <a:avLst/>
          </a:prstGeom>
          <a:noFill/>
        </p:spPr>
        <p:txBody>
          <a:bodyPr wrap="square" rtlCol="0">
            <a:spAutoFit/>
          </a:bodyPr>
          <a:lstStyle/>
          <a:p>
            <a:pPr algn="l"/>
            <a:r>
              <a:rPr lang="en-US" sz="1875" b="1" i="0" dirty="0">
                <a:solidFill>
                  <a:srgbClr val="44883E"/>
                </a:solidFill>
                <a:latin typeface="Arial" panose="020B0604020202020204" pitchFamily="34" charset="0"/>
                <a:cs typeface="Arial" panose="020B0604020202020204" pitchFamily="34" charset="0"/>
              </a:rPr>
              <a:t>www.gadoe.org</a:t>
            </a:r>
          </a:p>
        </p:txBody>
      </p:sp>
      <p:sp>
        <p:nvSpPr>
          <p:cNvPr id="30" name="TextBox 29">
            <a:extLst>
              <a:ext uri="{FF2B5EF4-FFF2-40B4-BE49-F238E27FC236}">
                <a16:creationId xmlns:a16="http://schemas.microsoft.com/office/drawing/2014/main" id="{E1FA931C-229E-6649-96CF-CD2E46ACEB6F}"/>
              </a:ext>
            </a:extLst>
          </p:cNvPr>
          <p:cNvSpPr txBox="1"/>
          <p:nvPr/>
        </p:nvSpPr>
        <p:spPr>
          <a:xfrm>
            <a:off x="1656209" y="1773621"/>
            <a:ext cx="1646886" cy="300082"/>
          </a:xfrm>
          <a:prstGeom prst="rect">
            <a:avLst/>
          </a:prstGeom>
          <a:noFill/>
        </p:spPr>
        <p:txBody>
          <a:bodyPr wrap="square" rtlCol="0">
            <a:spAutoFit/>
          </a:bodyPr>
          <a:lstStyle/>
          <a:p>
            <a:pPr algn="l"/>
            <a:r>
              <a:rPr lang="en-US" sz="1350" dirty="0">
                <a:solidFill>
                  <a:srgbClr val="44883E"/>
                </a:solidFill>
                <a:latin typeface="Arial" panose="020B0604020202020204" pitchFamily="34" charset="0"/>
                <a:cs typeface="Arial" panose="020B0604020202020204" pitchFamily="34" charset="0"/>
              </a:rPr>
              <a:t>@georgiadeptofed</a:t>
            </a:r>
          </a:p>
        </p:txBody>
      </p:sp>
      <p:sp>
        <p:nvSpPr>
          <p:cNvPr id="31" name="TextBox 30">
            <a:extLst>
              <a:ext uri="{FF2B5EF4-FFF2-40B4-BE49-F238E27FC236}">
                <a16:creationId xmlns:a16="http://schemas.microsoft.com/office/drawing/2014/main" id="{0D534DB3-4BB3-EE4A-81E3-882C0321E4A5}"/>
              </a:ext>
            </a:extLst>
          </p:cNvPr>
          <p:cNvSpPr txBox="1"/>
          <p:nvPr/>
        </p:nvSpPr>
        <p:spPr>
          <a:xfrm>
            <a:off x="798959" y="2401594"/>
            <a:ext cx="3854296" cy="300082"/>
          </a:xfrm>
          <a:prstGeom prst="rect">
            <a:avLst/>
          </a:prstGeom>
          <a:noFill/>
        </p:spPr>
        <p:txBody>
          <a:bodyPr wrap="square" rtlCol="0">
            <a:spAutoFit/>
          </a:bodyPr>
          <a:lstStyle/>
          <a:p>
            <a:pPr algn="l"/>
            <a:r>
              <a:rPr lang="en-US" sz="1350" dirty="0">
                <a:solidFill>
                  <a:srgbClr val="44883E"/>
                </a:solidFill>
                <a:latin typeface="Arial" panose="020B0604020202020204" pitchFamily="34" charset="0"/>
                <a:cs typeface="Arial" panose="020B0604020202020204" pitchFamily="34" charset="0"/>
              </a:rPr>
              <a:t>youtube.com/c/GeorgiaDepartmentofEducation</a:t>
            </a: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p:nvPicPr>
        <p:blipFill>
          <a:blip r:embed="rId4"/>
          <a:stretch>
            <a:fillRect/>
          </a:stretch>
        </p:blipFill>
        <p:spPr>
          <a:xfrm>
            <a:off x="424066" y="1649808"/>
            <a:ext cx="1236328"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p:nvPicPr>
        <p:blipFill>
          <a:blip r:embed="rId5"/>
          <a:stretch>
            <a:fillRect/>
          </a:stretch>
        </p:blipFill>
        <p:spPr>
          <a:xfrm>
            <a:off x="422347" y="2287976"/>
            <a:ext cx="404108" cy="554814"/>
          </a:xfrm>
          <a:prstGeom prst="rect">
            <a:avLst/>
          </a:prstGeom>
        </p:spPr>
      </p:pic>
    </p:spTree>
    <p:extLst>
      <p:ext uri="{BB962C8B-B14F-4D97-AF65-F5344CB8AC3E}">
        <p14:creationId xmlns:p14="http://schemas.microsoft.com/office/powerpoint/2010/main" val="2172246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p:nvPicPr>
        <p:blipFill rotWithShape="1">
          <a:blip r:embed="rId2"/>
          <a:srcRect l="323" b="10499"/>
          <a:stretch/>
        </p:blipFill>
        <p:spPr>
          <a:xfrm>
            <a:off x="187037" y="100458"/>
            <a:ext cx="3441666"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p:nvSpPr>
        <p:spPr>
          <a:xfrm>
            <a:off x="3593941" y="1492304"/>
            <a:ext cx="4675409" cy="184665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30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p:nvSpPr>
        <p:spPr>
          <a:xfrm>
            <a:off x="3978676" y="4969573"/>
            <a:ext cx="2165741" cy="369332"/>
          </a:xfrm>
          <a:prstGeom prst="rect">
            <a:avLst/>
          </a:prstGeom>
          <a:noFill/>
        </p:spPr>
        <p:txBody>
          <a:bodyPr wrap="square" rtlCol="0">
            <a:spAutoFit/>
          </a:bodyPr>
          <a:lstStyle/>
          <a:p>
            <a:pPr algn="r"/>
            <a:r>
              <a:rPr lang="en-US" sz="18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43AB7B59-DF88-0C44-9399-1C0861BBB9F6}"/>
              </a:ext>
            </a:extLst>
          </p:cNvPr>
          <p:cNvSpPr txBox="1"/>
          <p:nvPr/>
        </p:nvSpPr>
        <p:spPr>
          <a:xfrm>
            <a:off x="4708448" y="5583944"/>
            <a:ext cx="1427288"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BEA32536-CB82-6C40-BA18-133C8317701D}"/>
              </a:ext>
            </a:extLst>
          </p:cNvPr>
          <p:cNvSpPr txBox="1"/>
          <p:nvPr/>
        </p:nvSpPr>
        <p:spPr>
          <a:xfrm>
            <a:off x="3986712" y="6076846"/>
            <a:ext cx="2154886" cy="461665"/>
          </a:xfrm>
          <a:prstGeom prst="rect">
            <a:avLst/>
          </a:prstGeom>
          <a:noFill/>
        </p:spPr>
        <p:txBody>
          <a:bodyPr wrap="square" rtlCol="0">
            <a:spAutoFit/>
          </a:bodyPr>
          <a:lstStyle/>
          <a:p>
            <a:pPr algn="r"/>
            <a:r>
              <a:rPr lang="en-US" sz="1200" dirty="0">
                <a:solidFill>
                  <a:srgbClr val="44883E"/>
                </a:solidFill>
                <a:latin typeface="Arial" panose="020B0604020202020204" pitchFamily="34" charset="0"/>
                <a:cs typeface="Arial" panose="020B0604020202020204" pitchFamily="34" charset="0"/>
              </a:rPr>
              <a:t>youtube.com/georgiadeptofed</a:t>
            </a: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p:nvPicPr>
        <p:blipFill>
          <a:blip r:embed="rId3"/>
          <a:stretch>
            <a:fillRect/>
          </a:stretch>
        </p:blipFill>
        <p:spPr>
          <a:xfrm>
            <a:off x="6448904" y="4969574"/>
            <a:ext cx="2104639"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p:nvPicPr>
        <p:blipFill>
          <a:blip r:embed="rId4"/>
          <a:stretch>
            <a:fillRect/>
          </a:stretch>
        </p:blipFill>
        <p:spPr>
          <a:xfrm>
            <a:off x="3628664" y="5488432"/>
            <a:ext cx="1097147"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p:nvPicPr>
        <p:blipFill>
          <a:blip r:embed="rId5"/>
          <a:stretch>
            <a:fillRect/>
          </a:stretch>
        </p:blipFill>
        <p:spPr>
          <a:xfrm>
            <a:off x="3628742" y="5995823"/>
            <a:ext cx="358615" cy="492355"/>
          </a:xfrm>
          <a:prstGeom prst="rect">
            <a:avLst/>
          </a:prstGeom>
        </p:spPr>
      </p:pic>
    </p:spTree>
    <p:extLst>
      <p:ext uri="{BB962C8B-B14F-4D97-AF65-F5344CB8AC3E}">
        <p14:creationId xmlns:p14="http://schemas.microsoft.com/office/powerpoint/2010/main" val="30995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p:nvSpPr>
        <p:spPr>
          <a:xfrm>
            <a:off x="617961" y="647662"/>
            <a:ext cx="4675409"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dirty="0">
                <a:solidFill>
                  <a:schemeClr val="bg2">
                    <a:lumMod val="50000"/>
                  </a:schemeClr>
                </a:solidFill>
                <a:latin typeface="Arial Black" panose="020B0A04020102020204" pitchFamily="34" charset="0"/>
              </a:rPr>
              <a:t>Preparing students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5400" dirty="0">
                <a:solidFill>
                  <a:srgbClr val="3DB8CF"/>
                </a:solidFill>
                <a:latin typeface="Arial Black" panose="020B0A04020102020204" pitchFamily="34" charset="0"/>
              </a:rPr>
              <a:t>for life</a:t>
            </a:r>
            <a:r>
              <a:rPr lang="en-US" sz="4050" dirty="0">
                <a:solidFill>
                  <a:srgbClr val="3DB8CF"/>
                </a:solidFill>
                <a:latin typeface="Arial Black" panose="020B0A04020102020204" pitchFamily="34" charset="0"/>
              </a:rPr>
              <a:t>.</a:t>
            </a:r>
            <a:endParaRPr lang="en-US" sz="66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p:nvPicPr>
        <p:blipFill>
          <a:blip r:embed="rId2"/>
          <a:stretch>
            <a:fillRect/>
          </a:stretch>
        </p:blipFill>
        <p:spPr>
          <a:xfrm>
            <a:off x="650769" y="4969574"/>
            <a:ext cx="2104639"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p:nvPicPr>
        <p:blipFill rotWithShape="1">
          <a:blip r:embed="rId3"/>
          <a:srcRect r="637" b="9350"/>
          <a:stretch/>
        </p:blipFill>
        <p:spPr>
          <a:xfrm>
            <a:off x="6042765" y="142096"/>
            <a:ext cx="294537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p:nvSpPr>
        <p:spPr>
          <a:xfrm>
            <a:off x="650769" y="2936238"/>
            <a:ext cx="2165741" cy="369332"/>
          </a:xfrm>
          <a:prstGeom prst="rect">
            <a:avLst/>
          </a:prstGeom>
          <a:noFill/>
        </p:spPr>
        <p:txBody>
          <a:bodyPr wrap="square" rtlCol="0">
            <a:spAutoFit/>
          </a:bodyPr>
          <a:lstStyle/>
          <a:p>
            <a:pPr algn="l"/>
            <a:r>
              <a:rPr lang="en-US" sz="1800" b="1" i="0" dirty="0">
                <a:solidFill>
                  <a:srgbClr val="44883E"/>
                </a:solidFill>
                <a:latin typeface="Arial" panose="020B0604020202020204" pitchFamily="34" charset="0"/>
                <a:cs typeface="Arial" panose="020B0604020202020204" pitchFamily="34" charset="0"/>
              </a:rPr>
              <a:t>www.gadoe.org</a:t>
            </a:r>
          </a:p>
        </p:txBody>
      </p:sp>
      <p:sp>
        <p:nvSpPr>
          <p:cNvPr id="17" name="TextBox 16">
            <a:extLst>
              <a:ext uri="{FF2B5EF4-FFF2-40B4-BE49-F238E27FC236}">
                <a16:creationId xmlns:a16="http://schemas.microsoft.com/office/drawing/2014/main" id="{B7CDB1F1-E1A3-294F-B166-8DD886BD96FA}"/>
              </a:ext>
            </a:extLst>
          </p:cNvPr>
          <p:cNvSpPr txBox="1"/>
          <p:nvPr/>
        </p:nvSpPr>
        <p:spPr>
          <a:xfrm>
            <a:off x="1833625" y="3503801"/>
            <a:ext cx="2165741" cy="323165"/>
          </a:xfrm>
          <a:prstGeom prst="rect">
            <a:avLst/>
          </a:prstGeom>
          <a:noFill/>
        </p:spPr>
        <p:txBody>
          <a:bodyPr wrap="square" rtlCol="0">
            <a:spAutoFit/>
          </a:bodyPr>
          <a:lstStyle/>
          <a:p>
            <a:pPr algn="l"/>
            <a:r>
              <a:rPr lang="en-US" sz="1500" dirty="0">
                <a:solidFill>
                  <a:srgbClr val="44883E"/>
                </a:solidFill>
                <a:latin typeface="Arial" panose="020B0604020202020204" pitchFamily="34" charset="0"/>
                <a:cs typeface="Arial" panose="020B0604020202020204" pitchFamily="34" charset="0"/>
              </a:rPr>
              <a:t>@georgiadeptofed</a:t>
            </a:r>
          </a:p>
        </p:txBody>
      </p:sp>
      <p:sp>
        <p:nvSpPr>
          <p:cNvPr id="18" name="TextBox 17">
            <a:extLst>
              <a:ext uri="{FF2B5EF4-FFF2-40B4-BE49-F238E27FC236}">
                <a16:creationId xmlns:a16="http://schemas.microsoft.com/office/drawing/2014/main" id="{1DAC2528-BBA1-FA40-94D3-AC9BD46C7885}"/>
              </a:ext>
            </a:extLst>
          </p:cNvPr>
          <p:cNvSpPr txBox="1"/>
          <p:nvPr/>
        </p:nvSpPr>
        <p:spPr>
          <a:xfrm>
            <a:off x="1039894" y="3996856"/>
            <a:ext cx="4248962" cy="323165"/>
          </a:xfrm>
          <a:prstGeom prst="rect">
            <a:avLst/>
          </a:prstGeom>
          <a:noFill/>
        </p:spPr>
        <p:txBody>
          <a:bodyPr wrap="square" rtlCol="0">
            <a:spAutoFit/>
          </a:bodyPr>
          <a:lstStyle/>
          <a:p>
            <a:pPr algn="l"/>
            <a:r>
              <a:rPr lang="en-US" sz="1500" dirty="0">
                <a:solidFill>
                  <a:srgbClr val="44883E"/>
                </a:solidFill>
                <a:latin typeface="Arial" panose="020B0604020202020204" pitchFamily="34" charset="0"/>
                <a:cs typeface="Arial" panose="020B0604020202020204" pitchFamily="34" charset="0"/>
              </a:rPr>
              <a:t>youtube.com/c/GeorgiaDepartmentofEducation</a:t>
            </a: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p:nvPicPr>
        <p:blipFill>
          <a:blip r:embed="rId4"/>
          <a:stretch>
            <a:fillRect/>
          </a:stretch>
        </p:blipFill>
        <p:spPr>
          <a:xfrm>
            <a:off x="681847" y="3455097"/>
            <a:ext cx="1097147"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p:nvPicPr>
        <p:blipFill>
          <a:blip r:embed="rId5"/>
          <a:stretch>
            <a:fillRect/>
          </a:stretch>
        </p:blipFill>
        <p:spPr>
          <a:xfrm>
            <a:off x="681924" y="3962488"/>
            <a:ext cx="358615" cy="492355"/>
          </a:xfrm>
          <a:prstGeom prst="rect">
            <a:avLst/>
          </a:prstGeom>
        </p:spPr>
      </p:pic>
    </p:spTree>
    <p:extLst>
      <p:ext uri="{BB962C8B-B14F-4D97-AF65-F5344CB8AC3E}">
        <p14:creationId xmlns:p14="http://schemas.microsoft.com/office/powerpoint/2010/main" val="3535704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68EA-BA8B-4E7B-9102-1BA5C6CFDF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F02897-AFA1-492A-BE8A-1912FA4A8AAF}"/>
              </a:ext>
            </a:extLst>
          </p:cNvPr>
          <p:cNvSpPr>
            <a:spLocks noGrp="1"/>
          </p:cNvSpPr>
          <p:nvPr>
            <p:ph type="dt" sz="half" idx="10"/>
          </p:nvPr>
        </p:nvSpPr>
        <p:spPr/>
        <p:txBody>
          <a:bodyPr/>
          <a:lstStyle/>
          <a:p>
            <a:fld id="{DD26E17D-3B8F-4EA1-BDAE-87CA873E5443}" type="datetimeFigureOut">
              <a:rPr lang="en-US" smtClean="0"/>
              <a:t>2/11/2020</a:t>
            </a:fld>
            <a:endParaRPr lang="en-US" dirty="0"/>
          </a:p>
        </p:txBody>
      </p:sp>
      <p:sp>
        <p:nvSpPr>
          <p:cNvPr id="4" name="Footer Placeholder 3">
            <a:extLst>
              <a:ext uri="{FF2B5EF4-FFF2-40B4-BE49-F238E27FC236}">
                <a16:creationId xmlns:a16="http://schemas.microsoft.com/office/drawing/2014/main" id="{CFE4960F-052A-428F-B7A5-99F42239E8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DD899A-D88D-499D-AE05-0A26ABA626CC}"/>
              </a:ext>
            </a:extLst>
          </p:cNvPr>
          <p:cNvSpPr>
            <a:spLocks noGrp="1"/>
          </p:cNvSpPr>
          <p:nvPr>
            <p:ph type="sldNum" sz="quarter" idx="12"/>
          </p:nvPr>
        </p:nvSpPr>
        <p:spPr/>
        <p:txBody>
          <a:bodyPr/>
          <a:lstStyle/>
          <a:p>
            <a:fld id="{54E404BB-1621-4DB6-838C-7D556248D358}" type="slidenum">
              <a:rPr lang="en-US" smtClean="0"/>
              <a:t>‹#›</a:t>
            </a:fld>
            <a:endParaRPr lang="en-US" dirty="0"/>
          </a:p>
        </p:txBody>
      </p:sp>
    </p:spTree>
    <p:extLst>
      <p:ext uri="{BB962C8B-B14F-4D97-AF65-F5344CB8AC3E}">
        <p14:creationId xmlns:p14="http://schemas.microsoft.com/office/powerpoint/2010/main" val="314614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pPr/>
              <a:t>2/11/2020</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569955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Text with Bylin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54E404BB-1621-4DB6-838C-7D556248D358}" type="slidenum">
              <a:rPr lang="en-US" smtClean="0"/>
              <a:t>‹#›</a:t>
            </a:fld>
            <a:endParaRPr lang="en-US" dirty="0"/>
          </a:p>
        </p:txBody>
      </p:sp>
      <p:cxnSp>
        <p:nvCxnSpPr>
          <p:cNvPr id="8" name="Straight Connector 7"/>
          <p:cNvCxnSpPr/>
          <p:nvPr/>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381000" y="2057400"/>
            <a:ext cx="8305800" cy="3200400"/>
          </a:xfrm>
          <a:prstGeom prst="rect">
            <a:avLst/>
          </a:prstGeom>
        </p:spPr>
        <p:txBody>
          <a:bodyPr/>
          <a:lstStyle>
            <a:lvl1pPr marL="302419" indent="-302419">
              <a:buFontTx/>
              <a:buNone/>
              <a:defRPr/>
            </a:lvl1pPr>
            <a:lvl2pPr marL="302419" indent="-302419">
              <a:buFontTx/>
              <a:buBlip>
                <a:blip r:embed="rId2"/>
              </a:buBlip>
              <a:defRPr lang="en-US" sz="2100" kern="1200" dirty="0" smtClean="0">
                <a:solidFill>
                  <a:srgbClr val="000000"/>
                </a:solidFill>
                <a:latin typeface="+mn-lt"/>
                <a:ea typeface="+mn-ea"/>
                <a:cs typeface="+mn-cs"/>
              </a:defRPr>
            </a:lvl2pPr>
            <a:lvl3pPr marL="525066" indent="-259556">
              <a:buFontTx/>
              <a:buBlip>
                <a:blip r:embed="rId2"/>
              </a:buBlip>
              <a:defRPr/>
            </a:lvl3pPr>
            <a:lvl4pPr marL="773906" indent="-253604">
              <a:buFontTx/>
              <a:buBlip>
                <a:blip r:embed="rId2"/>
              </a:buBlip>
              <a:defRPr/>
            </a:lvl4pPr>
            <a:lvl5pPr marL="1033463" indent="-259556">
              <a:buFontTx/>
              <a:buBlip>
                <a:blip r:embed="rId2"/>
              </a:buBlip>
              <a:defRPr/>
            </a:lvl5pPr>
          </a:lstStyle>
          <a:p>
            <a:pPr marL="254794" lvl="0" indent="-254794" algn="l" rtl="0" eaLnBrk="1" fontAlgn="base" hangingPunct="1">
              <a:lnSpc>
                <a:spcPct val="90000"/>
              </a:lnSpc>
              <a:spcBef>
                <a:spcPts val="675"/>
              </a:spcBef>
              <a:spcAft>
                <a:spcPct val="0"/>
              </a:spcAft>
              <a:buClr>
                <a:schemeClr val="accent1"/>
              </a:buClr>
              <a:buFont typeface="Wingdings" pitchFamily="2" charset="2"/>
              <a:buChar char="§"/>
            </a:pPr>
            <a:r>
              <a:rPr lang="en-US"/>
              <a:t>Click to edit Master text styles</a:t>
            </a:r>
          </a:p>
        </p:txBody>
      </p:sp>
      <p:sp>
        <p:nvSpPr>
          <p:cNvPr id="10" name="Title 9"/>
          <p:cNvSpPr>
            <a:spLocks noGrp="1"/>
          </p:cNvSpPr>
          <p:nvPr>
            <p:ph type="title"/>
          </p:nvPr>
        </p:nvSpPr>
        <p:spPr>
          <a:xfrm>
            <a:off x="384048" y="758952"/>
            <a:ext cx="8229600" cy="987552"/>
          </a:xfrm>
          <a:prstGeom prst="rect">
            <a:avLst/>
          </a:prstGeom>
        </p:spPr>
        <p:txBody>
          <a:bodyPr anchor="b" anchorCtr="0"/>
          <a:lstStyle>
            <a:lvl1pPr algn="l">
              <a:lnSpc>
                <a:spcPct val="90000"/>
              </a:lnSpc>
              <a:defRPr sz="3000" b="1">
                <a:solidFill>
                  <a:srgbClr val="2E005C"/>
                </a:solidFill>
              </a:defRPr>
            </a:lvl1pPr>
          </a:lstStyle>
          <a:p>
            <a:r>
              <a:rPr lang="en-US"/>
              <a:t>Click to edit Master title style</a:t>
            </a:r>
            <a:endParaRPr lang="en-US" dirty="0"/>
          </a:p>
        </p:txBody>
      </p:sp>
      <p:sp>
        <p:nvSpPr>
          <p:cNvPr id="13" name="Text Placeholder 12"/>
          <p:cNvSpPr>
            <a:spLocks noGrp="1"/>
          </p:cNvSpPr>
          <p:nvPr>
            <p:ph type="body" sz="quarter" idx="14"/>
          </p:nvPr>
        </p:nvSpPr>
        <p:spPr>
          <a:xfrm>
            <a:off x="381000" y="5486400"/>
            <a:ext cx="8305800" cy="457200"/>
          </a:xfrm>
          <a:prstGeom prst="rect">
            <a:avLst/>
          </a:prstGeom>
        </p:spPr>
        <p:txBody>
          <a:bodyPr/>
          <a:lstStyle>
            <a:lvl1pPr algn="r">
              <a:buFontTx/>
              <a:buNone/>
              <a:defRPr sz="1200"/>
            </a:lvl1pPr>
          </a:lstStyle>
          <a:p>
            <a:pPr lvl="0"/>
            <a:r>
              <a:rPr lang="en-US"/>
              <a:t>Click to edit Master text styles</a:t>
            </a:r>
          </a:p>
        </p:txBody>
      </p:sp>
    </p:spTree>
    <p:extLst>
      <p:ext uri="{BB962C8B-B14F-4D97-AF65-F5344CB8AC3E}">
        <p14:creationId xmlns:p14="http://schemas.microsoft.com/office/powerpoint/2010/main" val="2820612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RTI Title Slide #2">
    <p:spTree>
      <p:nvGrpSpPr>
        <p:cNvPr id="1" name=""/>
        <p:cNvGrpSpPr/>
        <p:nvPr/>
      </p:nvGrpSpPr>
      <p:grpSpPr>
        <a:xfrm>
          <a:off x="0" y="0"/>
          <a:ext cx="0" cy="0"/>
          <a:chOff x="0" y="0"/>
          <a:chExt cx="0" cy="0"/>
        </a:xfrm>
      </p:grpSpPr>
      <p:cxnSp>
        <p:nvCxnSpPr>
          <p:cNvPr id="6" name="Straight Connector 6"/>
          <p:cNvCxnSpPr/>
          <p:nvPr/>
        </p:nvCxnSpPr>
        <p:spPr>
          <a:xfrm>
            <a:off x="1333500" y="3352802"/>
            <a:ext cx="6477000" cy="1753"/>
          </a:xfrm>
          <a:prstGeom prst="line">
            <a:avLst/>
          </a:prstGeom>
          <a:ln w="76200">
            <a:solidFill>
              <a:srgbClr val="B4D8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333500" y="3657600"/>
            <a:ext cx="6477000" cy="1066800"/>
          </a:xfrm>
          <a:prstGeom prst="rect">
            <a:avLst/>
          </a:prstGeom>
        </p:spPr>
        <p:txBody>
          <a:bodyPr anchor="t" anchorCtr="0"/>
          <a:lstStyle>
            <a:lvl1pPr marL="0" indent="0" algn="ctr">
              <a:buNone/>
              <a:defRPr sz="2700" baseline="0">
                <a:solidFill>
                  <a:srgbClr val="000000"/>
                </a:solidFill>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457200" y="1219200"/>
            <a:ext cx="8229600" cy="1828800"/>
          </a:xfrm>
          <a:prstGeom prst="rect">
            <a:avLst/>
          </a:prstGeom>
        </p:spPr>
        <p:txBody>
          <a:bodyPr anchor="b" anchorCtr="0"/>
          <a:lstStyle>
            <a:lvl1pPr>
              <a:defRPr b="1">
                <a:solidFill>
                  <a:srgbClr val="2E005C"/>
                </a:solidFill>
              </a:defRPr>
            </a:lvl1pPr>
          </a:lstStyle>
          <a:p>
            <a:r>
              <a:rPr lang="en-US"/>
              <a:t>Click to edit Master title style</a:t>
            </a:r>
            <a:endParaRPr lang="en-US" dirty="0"/>
          </a:p>
        </p:txBody>
      </p:sp>
      <p:sp>
        <p:nvSpPr>
          <p:cNvPr id="11" name="Slide Number Placeholder 10"/>
          <p:cNvSpPr>
            <a:spLocks noGrp="1"/>
          </p:cNvSpPr>
          <p:nvPr>
            <p:ph type="sldNum" sz="quarter" idx="10"/>
          </p:nvPr>
        </p:nvSpPr>
        <p:spPr>
          <a:xfrm>
            <a:off x="8153400" y="6356352"/>
            <a:ext cx="533400" cy="365125"/>
          </a:xfrm>
        </p:spPr>
        <p:txBody>
          <a:bodyPr/>
          <a:lstStyle/>
          <a:p>
            <a:fld id="{54E404BB-1621-4DB6-838C-7D556248D358}" type="slidenum">
              <a:rPr lang="en-US" smtClean="0"/>
              <a:t>‹#›</a:t>
            </a:fld>
            <a:endParaRPr lang="en-US" dirty="0"/>
          </a:p>
        </p:txBody>
      </p:sp>
    </p:spTree>
    <p:extLst>
      <p:ext uri="{BB962C8B-B14F-4D97-AF65-F5344CB8AC3E}">
        <p14:creationId xmlns:p14="http://schemas.microsoft.com/office/powerpoint/2010/main" val="3495972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5"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7" y="5919345"/>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3"/>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9"/>
            <a:ext cx="8555100" cy="219291"/>
          </a:xfrm>
          <a:prstGeom prst="rect">
            <a:avLst/>
          </a:prstGeom>
          <a:noFill/>
        </p:spPr>
        <p:txBody>
          <a:bodyPr wrap="square" rtlCol="0">
            <a:spAutoFit/>
          </a:bodyPr>
          <a:lstStyle/>
          <a:p>
            <a:r>
              <a:rPr lang="en-US" sz="788" dirty="0">
                <a:solidFill>
                  <a:srgbClr val="3DB8CF"/>
                </a:solidFill>
                <a:latin typeface="Arial Black" panose="020B0A04020102020204" pitchFamily="34" charset="0"/>
              </a:rPr>
              <a:t>Educating Georgia's Future </a:t>
            </a:r>
            <a:r>
              <a:rPr lang="en-US" sz="825"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userDrawn="1"/>
        </p:nvSpPr>
        <p:spPr>
          <a:xfrm>
            <a:off x="8475879" y="6335499"/>
            <a:ext cx="667637" cy="242374"/>
          </a:xfrm>
          <a:prstGeom prst="rect">
            <a:avLst/>
          </a:prstGeom>
          <a:noFill/>
        </p:spPr>
        <p:txBody>
          <a:bodyPr wrap="square" rtlCol="0">
            <a:spAutoFit/>
          </a:bodyPr>
          <a:lstStyle/>
          <a:p>
            <a:pPr algn="ctr"/>
            <a:fld id="{75C24A24-6544-0B45-B7A4-3B500436EB52}" type="slidenum">
              <a:rPr lang="en-US" sz="975" b="1" smtClean="0">
                <a:solidFill>
                  <a:schemeClr val="tx1"/>
                </a:solidFill>
                <a:latin typeface="Arial" panose="020B0604020202020204" pitchFamily="34" charset="0"/>
                <a:cs typeface="Arial" panose="020B0604020202020204" pitchFamily="34" charset="0"/>
              </a:rPr>
              <a:pPr algn="ctr"/>
              <a:t>‹#›</a:t>
            </a:fld>
            <a:endParaRPr lang="en-US" sz="975"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71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4"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2" y="0"/>
            <a:ext cx="6543778" cy="1778000"/>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2" y="1884547"/>
            <a:ext cx="6543778" cy="1300617"/>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5" y="5919345"/>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3"/>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90" y="6380316"/>
            <a:ext cx="6243902" cy="253916"/>
          </a:xfrm>
          <a:prstGeom prst="rect">
            <a:avLst/>
          </a:prstGeom>
          <a:noFill/>
        </p:spPr>
        <p:txBody>
          <a:bodyPr wrap="square" rtlCol="0">
            <a:spAutoFit/>
          </a:bodyPr>
          <a:lstStyle/>
          <a:p>
            <a:r>
              <a:rPr lang="en-US" sz="1050" b="1" i="1" dirty="0">
                <a:solidFill>
                  <a:schemeClr val="bg2">
                    <a:lumMod val="50000"/>
                  </a:schemeClr>
                </a:solidFill>
              </a:rPr>
              <a:t>Offering a holistic education to </a:t>
            </a:r>
            <a:r>
              <a:rPr lang="en-US" sz="1050" dirty="0">
                <a:solidFill>
                  <a:srgbClr val="3DB8CF"/>
                </a:solidFill>
                <a:latin typeface="Arial Black" panose="020B0A04020102020204" pitchFamily="34" charset="0"/>
              </a:rPr>
              <a:t>each and every child </a:t>
            </a:r>
            <a:r>
              <a:rPr lang="en-US" sz="1050" b="1" i="1" dirty="0">
                <a:solidFill>
                  <a:schemeClr val="bg2">
                    <a:lumMod val="50000"/>
                  </a:schemeClr>
                </a:solidFill>
              </a:rPr>
              <a:t>in our state.</a:t>
            </a:r>
          </a:p>
        </p:txBody>
      </p:sp>
    </p:spTree>
    <p:extLst>
      <p:ext uri="{BB962C8B-B14F-4D97-AF65-F5344CB8AC3E}">
        <p14:creationId xmlns:p14="http://schemas.microsoft.com/office/powerpoint/2010/main" val="1156473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36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9"/>
            <a:ext cx="7913874" cy="1826077"/>
          </a:xfrm>
        </p:spPr>
        <p:txBody>
          <a:bodyPr>
            <a:normAutofit/>
          </a:bodyPr>
          <a:lstStyle>
            <a:lvl1pPr marL="0" indent="0" algn="ctr">
              <a:buNone/>
              <a:defRPr sz="24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3"/>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9" y="6399858"/>
            <a:ext cx="8610176"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25" b="1" i="1" dirty="0">
                <a:solidFill>
                  <a:schemeClr val="bg2">
                    <a:lumMod val="50000"/>
                  </a:schemeClr>
                </a:solidFill>
              </a:rPr>
              <a:t>Richard Woods, Georgia’s School Superintendent</a:t>
            </a:r>
            <a:r>
              <a:rPr lang="en-US" sz="825" b="1" dirty="0">
                <a:solidFill>
                  <a:schemeClr val="bg2">
                    <a:lumMod val="50000"/>
                  </a:schemeClr>
                </a:solidFill>
              </a:rPr>
              <a:t> </a:t>
            </a:r>
            <a:r>
              <a:rPr lang="en-US" sz="825" b="1" dirty="0">
                <a:solidFill>
                  <a:srgbClr val="1186CA"/>
                </a:solidFill>
              </a:rPr>
              <a:t>|</a:t>
            </a:r>
            <a:r>
              <a:rPr lang="en-US" sz="825" b="1" dirty="0">
                <a:solidFill>
                  <a:schemeClr val="bg2">
                    <a:lumMod val="50000"/>
                  </a:schemeClr>
                </a:solidFill>
              </a:rPr>
              <a:t> Georgia Department of Education </a:t>
            </a:r>
            <a:r>
              <a:rPr lang="en-US" sz="825" b="1" dirty="0">
                <a:solidFill>
                  <a:srgbClr val="1186CA"/>
                </a:solidFill>
              </a:rPr>
              <a:t>|</a:t>
            </a:r>
            <a:r>
              <a:rPr lang="en-US" sz="825" b="1" dirty="0">
                <a:solidFill>
                  <a:schemeClr val="bg2">
                    <a:lumMod val="50000"/>
                  </a:schemeClr>
                </a:solidFill>
              </a:rPr>
              <a:t> </a:t>
            </a:r>
            <a:r>
              <a:rPr lang="en-US" sz="825" b="1" i="1" dirty="0">
                <a:solidFill>
                  <a:schemeClr val="bg2">
                    <a:lumMod val="50000"/>
                  </a:schemeClr>
                </a:solidFill>
              </a:rPr>
              <a:t>Educating Georgia’s Future </a:t>
            </a:r>
          </a:p>
          <a:p>
            <a:pPr algn="l"/>
            <a:endParaRPr lang="en-US" sz="825" dirty="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2"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65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8"/>
            <a:ext cx="7886700" cy="1325563"/>
          </a:xfrm>
        </p:spPr>
        <p:txBody>
          <a:bodyPr anchor="ctr"/>
          <a:lstStyle/>
          <a:p>
            <a:r>
              <a:rPr lang="en-US"/>
              <a:t>Click to edit Master title style</a:t>
            </a:r>
          </a:p>
        </p:txBody>
      </p:sp>
      <p:sp>
        <p:nvSpPr>
          <p:cNvPr id="3" name="Content Placeholder 2"/>
          <p:cNvSpPr>
            <a:spLocks noGrp="1"/>
          </p:cNvSpPr>
          <p:nvPr>
            <p:ph idx="1"/>
          </p:nvPr>
        </p:nvSpPr>
        <p:spPr>
          <a:xfrm>
            <a:off x="895350" y="1825627"/>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3"/>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9" y="6399858"/>
            <a:ext cx="8610176"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25" b="1" i="1" dirty="0">
                <a:solidFill>
                  <a:schemeClr val="bg2">
                    <a:lumMod val="50000"/>
                  </a:schemeClr>
                </a:solidFill>
              </a:rPr>
              <a:t>Richard Woods, Georgia’s School Superintendent</a:t>
            </a:r>
            <a:r>
              <a:rPr lang="en-US" sz="825" b="1" dirty="0">
                <a:solidFill>
                  <a:schemeClr val="bg2">
                    <a:lumMod val="50000"/>
                  </a:schemeClr>
                </a:solidFill>
              </a:rPr>
              <a:t> </a:t>
            </a:r>
            <a:r>
              <a:rPr lang="en-US" sz="825" b="1" dirty="0">
                <a:solidFill>
                  <a:srgbClr val="1186CA"/>
                </a:solidFill>
              </a:rPr>
              <a:t>|</a:t>
            </a:r>
            <a:r>
              <a:rPr lang="en-US" sz="825" b="1" dirty="0">
                <a:solidFill>
                  <a:schemeClr val="bg2">
                    <a:lumMod val="50000"/>
                  </a:schemeClr>
                </a:solidFill>
              </a:rPr>
              <a:t> Georgia Department of Education </a:t>
            </a:r>
            <a:r>
              <a:rPr lang="en-US" sz="825" b="1" dirty="0">
                <a:solidFill>
                  <a:srgbClr val="1186CA"/>
                </a:solidFill>
              </a:rPr>
              <a:t>|</a:t>
            </a:r>
            <a:r>
              <a:rPr lang="en-US" sz="825" b="1" dirty="0">
                <a:solidFill>
                  <a:schemeClr val="bg2">
                    <a:lumMod val="50000"/>
                  </a:schemeClr>
                </a:solidFill>
              </a:rPr>
              <a:t> </a:t>
            </a:r>
            <a:r>
              <a:rPr lang="en-US" sz="825" b="1" i="1" dirty="0">
                <a:solidFill>
                  <a:schemeClr val="bg2">
                    <a:lumMod val="50000"/>
                  </a:schemeClr>
                </a:solidFill>
              </a:rPr>
              <a:t>Educating Georgia’s Future </a:t>
            </a:r>
          </a:p>
          <a:p>
            <a:pPr algn="l"/>
            <a:endParaRPr lang="en-US" sz="825" dirty="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2"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48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2" y="100459"/>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6"/>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10012"/>
            </a:xfrm>
            <a:prstGeom prst="rect">
              <a:avLst/>
            </a:prstGeom>
            <a:noFill/>
          </p:spPr>
          <p:txBody>
            <a:bodyPr wrap="square" rtlCol="0">
              <a:spAutoFit/>
            </a:bodyPr>
            <a:lstStyle/>
            <a:p>
              <a:pPr algn="l"/>
              <a:r>
                <a:rPr lang="en-US" sz="1875"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10616"/>
            </a:xfrm>
            <a:prstGeom prst="rect">
              <a:avLst/>
            </a:prstGeom>
            <a:noFill/>
          </p:spPr>
          <p:txBody>
            <a:bodyPr wrap="square" rtlCol="0">
              <a:spAutoFit/>
            </a:bodyPr>
            <a:lstStyle/>
            <a:p>
              <a:pPr algn="r"/>
              <a:r>
                <a:rPr lang="en-US" sz="1275"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10616"/>
            </a:xfrm>
            <a:prstGeom prst="rect">
              <a:avLst/>
            </a:prstGeom>
            <a:noFill/>
          </p:spPr>
          <p:txBody>
            <a:bodyPr wrap="square" rtlCol="0">
              <a:spAutoFit/>
            </a:bodyPr>
            <a:lstStyle/>
            <a:p>
              <a:pPr algn="r"/>
              <a:r>
                <a:rPr lang="en-US" sz="1275"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8" y="1056805"/>
            <a:ext cx="5130959" cy="1084912"/>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500" dirty="0">
                <a:solidFill>
                  <a:schemeClr val="bg2">
                    <a:lumMod val="50000"/>
                  </a:schemeClr>
                </a:solidFill>
                <a:latin typeface="Arial Black" panose="020B0A04020102020204" pitchFamily="34" charset="0"/>
              </a:rPr>
              <a:t>Offering a holistic education to</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2100" dirty="0">
                <a:solidFill>
                  <a:srgbClr val="3DB8CF"/>
                </a:solidFill>
                <a:latin typeface="Arial Black" panose="020B0A04020102020204" pitchFamily="34" charset="0"/>
              </a:rPr>
              <a:t>each and every child</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500" dirty="0">
                <a:solidFill>
                  <a:schemeClr val="bg2">
                    <a:lumMod val="50000"/>
                  </a:schemeClr>
                </a:solidFill>
                <a:latin typeface="Arial Black" panose="020B0A04020102020204" pitchFamily="34" charset="0"/>
              </a:rPr>
              <a:t>in our state.</a:t>
            </a:r>
          </a:p>
          <a:p>
            <a:pPr algn="l"/>
            <a:endParaRPr lang="en-US" sz="1350" dirty="0">
              <a:solidFill>
                <a:srgbClr val="44883E"/>
              </a:solidFill>
            </a:endParaRPr>
          </a:p>
        </p:txBody>
      </p:sp>
    </p:spTree>
    <p:extLst>
      <p:ext uri="{BB962C8B-B14F-4D97-AF65-F5344CB8AC3E}">
        <p14:creationId xmlns:p14="http://schemas.microsoft.com/office/powerpoint/2010/main" val="389126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p:nvPicPr>
        <p:blipFill rotWithShape="1">
          <a:blip r:embed="rId2"/>
          <a:srcRect r="4456"/>
          <a:stretch/>
        </p:blipFill>
        <p:spPr>
          <a:xfrm>
            <a:off x="1" y="0"/>
            <a:ext cx="500729"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143000" y="1122363"/>
            <a:ext cx="6858000" cy="2387600"/>
          </a:xfrm>
        </p:spPr>
        <p:txBody>
          <a:bodyPr anchor="ct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143000" y="3602038"/>
            <a:ext cx="6858000" cy="1826077"/>
          </a:xfrm>
        </p:spPr>
        <p:txBody>
          <a:bodyPr>
            <a:normAutofit/>
          </a:bodyPr>
          <a:lstStyle>
            <a:lvl1pPr marL="0" indent="0" algn="ctr">
              <a:buNone/>
              <a:defRPr sz="24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p:nvGrpSpPr>
        <p:grpSpPr>
          <a:xfrm>
            <a:off x="500730" y="6313582"/>
            <a:ext cx="63888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TextBox 15">
            <a:extLst>
              <a:ext uri="{FF2B5EF4-FFF2-40B4-BE49-F238E27FC236}">
                <a16:creationId xmlns:a16="http://schemas.microsoft.com/office/drawing/2014/main" id="{72D61F54-3B12-194D-873E-CCB90FFCC80C}"/>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96964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859420" y="365126"/>
            <a:ext cx="7655930"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859420" y="1825625"/>
            <a:ext cx="7655930"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616AF50-2D63-2840-932E-F9F826E10164}"/>
              </a:ext>
            </a:extLst>
          </p:cNvPr>
          <p:cNvPicPr>
            <a:picLocks noChangeAspect="1"/>
          </p:cNvPicPr>
          <p:nvPr/>
        </p:nvPicPr>
        <p:blipFill>
          <a:blip r:embed="rId2"/>
          <a:stretch>
            <a:fillRect/>
          </a:stretch>
        </p:blipFill>
        <p:spPr>
          <a:xfrm>
            <a:off x="7562978" y="5961295"/>
            <a:ext cx="983178"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3"/>
          <a:srcRect r="4456"/>
          <a:stretch/>
        </p:blipFill>
        <p:spPr>
          <a:xfrm>
            <a:off x="1" y="0"/>
            <a:ext cx="50072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500730" y="6313582"/>
            <a:ext cx="63888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269573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p:nvPicPr>
        <p:blipFill rotWithShape="1">
          <a:blip r:embed="rId2"/>
          <a:srcRect b="11570"/>
          <a:stretch/>
        </p:blipFill>
        <p:spPr>
          <a:xfrm>
            <a:off x="-511" y="-46652"/>
            <a:ext cx="2175142"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206870" y="726832"/>
            <a:ext cx="6365630"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206870" y="2841946"/>
            <a:ext cx="6365630"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p:nvPicPr>
        <p:blipFill>
          <a:blip r:embed="rId3"/>
          <a:stretch>
            <a:fillRect/>
          </a:stretch>
        </p:blipFill>
        <p:spPr>
          <a:xfrm>
            <a:off x="7021856" y="5565262"/>
            <a:ext cx="1549049"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p:nvGrpSpPr>
        <p:grpSpPr>
          <a:xfrm>
            <a:off x="1" y="6313581"/>
            <a:ext cx="688952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3" name="TextBox 22">
            <a:extLst>
              <a:ext uri="{FF2B5EF4-FFF2-40B4-BE49-F238E27FC236}">
                <a16:creationId xmlns:a16="http://schemas.microsoft.com/office/drawing/2014/main" id="{4007DE16-227F-C245-83D4-CA66BC7F6F40}"/>
              </a:ext>
            </a:extLst>
          </p:cNvPr>
          <p:cNvSpPr txBox="1"/>
          <p:nvPr/>
        </p:nvSpPr>
        <p:spPr>
          <a:xfrm>
            <a:off x="375001" y="6399856"/>
            <a:ext cx="6583361"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Tree>
    <p:extLst>
      <p:ext uri="{BB962C8B-B14F-4D97-AF65-F5344CB8AC3E}">
        <p14:creationId xmlns:p14="http://schemas.microsoft.com/office/powerpoint/2010/main" val="3924110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6.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9302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47747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2/11/2020</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38073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defTabSz="685800" rtl="0" eaLnBrk="1" latinLnBrk="0" hangingPunct="1">
        <a:lnSpc>
          <a:spcPct val="90000"/>
        </a:lnSpc>
        <a:spcBef>
          <a:spcPct val="0"/>
        </a:spcBef>
        <a:buNone/>
        <a:defRPr sz="27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4480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47344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2/11/2020</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55885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xStyles>
    <p:titleStyle>
      <a:lvl1pPr algn="l" defTabSz="685800" rtl="0" eaLnBrk="1" latinLnBrk="0" hangingPunct="1">
        <a:lnSpc>
          <a:spcPct val="90000"/>
        </a:lnSpc>
        <a:spcBef>
          <a:spcPct val="0"/>
        </a:spcBef>
        <a:buNone/>
        <a:defRPr sz="27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doe.org/Curriculum-Instruction-and-Assessment/Pages/Home-Study-DOI.aspx" TargetMode="External"/><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48.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48.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69.png"/></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4.png"/><Relationship Id="rId1" Type="http://schemas.openxmlformats.org/officeDocument/2006/relationships/slideLayout" Target="../slideLayouts/slideLayout48.xml"/><Relationship Id="rId4" Type="http://schemas.openxmlformats.org/officeDocument/2006/relationships/hyperlink" Target="https://www.gadoe.org/School-Improvement/Federal-Programs/Pages/Allocations_and_Proportionate_Share_Archive.aspx"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forms.office.com/Pages/ResponsePage.aspx?id=g1ylGkMDy069Ob1_Q4dr1-gXwNG3pqtLiKFJasX-9ANUMk1TREtYOTFZSkxRM1k3TllBMzNUMVlDSi4u" TargetMode="Externa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extBox 1"/>
          <p:cNvSpPr txBox="1"/>
          <p:nvPr/>
        </p:nvSpPr>
        <p:spPr>
          <a:xfrm>
            <a:off x="1900482" y="982662"/>
            <a:ext cx="7592291" cy="769441"/>
          </a:xfrm>
          <a:prstGeom prst="rect">
            <a:avLst/>
          </a:prstGeom>
          <a:noFill/>
        </p:spPr>
        <p:txBody>
          <a:bodyPr wrap="square" rtlCol="0">
            <a:spAutoFit/>
          </a:bodyPr>
          <a:lstStyle/>
          <a:p>
            <a:r>
              <a:rPr lang="en-US" sz="4400" b="1" dirty="0"/>
              <a:t>Whats New in SLDS</a:t>
            </a:r>
          </a:p>
        </p:txBody>
      </p:sp>
      <p:sp>
        <p:nvSpPr>
          <p:cNvPr id="5" name="TextBox 4">
            <a:extLst>
              <a:ext uri="{FF2B5EF4-FFF2-40B4-BE49-F238E27FC236}">
                <a16:creationId xmlns:a16="http://schemas.microsoft.com/office/drawing/2014/main" id="{F8DE123A-2621-4882-A970-4BBD883A055F}"/>
              </a:ext>
            </a:extLst>
          </p:cNvPr>
          <p:cNvSpPr txBox="1"/>
          <p:nvPr/>
        </p:nvSpPr>
        <p:spPr>
          <a:xfrm>
            <a:off x="1900482" y="1875785"/>
            <a:ext cx="7592291" cy="769441"/>
          </a:xfrm>
          <a:prstGeom prst="rect">
            <a:avLst/>
          </a:prstGeom>
          <a:noFill/>
        </p:spPr>
        <p:txBody>
          <a:bodyPr wrap="square" rtlCol="0">
            <a:spAutoFit/>
          </a:bodyPr>
          <a:lstStyle/>
          <a:p>
            <a:r>
              <a:rPr lang="en-US" sz="4400" b="1"/>
              <a:t>2020 GSIS</a:t>
            </a:r>
            <a:endParaRPr lang="en-US"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78B01572-31BC-4B6A-B2ED-85B107F58BFD}"/>
              </a:ext>
            </a:extLst>
          </p:cNvPr>
          <p:cNvSpPr>
            <a:spLocks noGrp="1"/>
          </p:cNvSpPr>
          <p:nvPr>
            <p:ph type="title"/>
          </p:nvPr>
        </p:nvSpPr>
        <p:spPr/>
        <p:txBody>
          <a:bodyPr/>
          <a:lstStyle/>
          <a:p>
            <a:r>
              <a:rPr lang="en-US" dirty="0"/>
              <a:t>Home School Report</a:t>
            </a:r>
            <a:br>
              <a:rPr lang="en-US" dirty="0"/>
            </a:br>
            <a:r>
              <a:rPr lang="en-US" dirty="0"/>
              <a:t>State View</a:t>
            </a:r>
          </a:p>
        </p:txBody>
      </p:sp>
    </p:spTree>
    <p:extLst>
      <p:ext uri="{BB962C8B-B14F-4D97-AF65-F5344CB8AC3E}">
        <p14:creationId xmlns:p14="http://schemas.microsoft.com/office/powerpoint/2010/main" val="103753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B67A8461-F3D9-4082-B138-5DD78D61CA2D}"/>
              </a:ext>
            </a:extLst>
          </p:cNvPr>
          <p:cNvPicPr>
            <a:picLocks noChangeAspect="1"/>
          </p:cNvPicPr>
          <p:nvPr/>
        </p:nvPicPr>
        <p:blipFill>
          <a:blip r:embed="rId3"/>
          <a:stretch>
            <a:fillRect/>
          </a:stretch>
        </p:blipFill>
        <p:spPr>
          <a:xfrm>
            <a:off x="0" y="1204664"/>
            <a:ext cx="9144000" cy="4448671"/>
          </a:xfrm>
          <a:prstGeom prst="rect">
            <a:avLst/>
          </a:prstGeom>
        </p:spPr>
      </p:pic>
    </p:spTree>
    <p:extLst>
      <p:ext uri="{BB962C8B-B14F-4D97-AF65-F5344CB8AC3E}">
        <p14:creationId xmlns:p14="http://schemas.microsoft.com/office/powerpoint/2010/main" val="136961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1026" name="Picture 1" descr="image002">
            <a:extLst>
              <a:ext uri="{FF2B5EF4-FFF2-40B4-BE49-F238E27FC236}">
                <a16:creationId xmlns:a16="http://schemas.microsoft.com/office/drawing/2014/main" id="{DA1A0BB2-4E39-4468-B699-84FBF0281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5220"/>
            <a:ext cx="9042624" cy="239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02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050" name="Picture 2" descr="image001">
            <a:extLst>
              <a:ext uri="{FF2B5EF4-FFF2-40B4-BE49-F238E27FC236}">
                <a16:creationId xmlns:a16="http://schemas.microsoft.com/office/drawing/2014/main" id="{524423BE-8C18-46EC-BF24-D78DE5C93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6" y="2498581"/>
            <a:ext cx="9106004" cy="212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B38576-8995-452E-8454-A470C171BB5F}"/>
              </a:ext>
            </a:extLst>
          </p:cNvPr>
          <p:cNvSpPr txBox="1"/>
          <p:nvPr/>
        </p:nvSpPr>
        <p:spPr>
          <a:xfrm>
            <a:off x="969818" y="1551710"/>
            <a:ext cx="7869382" cy="646331"/>
          </a:xfrm>
          <a:prstGeom prst="rect">
            <a:avLst/>
          </a:prstGeom>
          <a:noFill/>
        </p:spPr>
        <p:txBody>
          <a:bodyPr wrap="square" rtlCol="0">
            <a:spAutoFit/>
          </a:bodyPr>
          <a:lstStyle/>
          <a:p>
            <a:pPr algn="ctr"/>
            <a:r>
              <a:rPr lang="en-US" dirty="0"/>
              <a:t>Be aware that you will need to scroll RIGHT even way off the screen to see the View Report button. </a:t>
            </a:r>
          </a:p>
        </p:txBody>
      </p:sp>
    </p:spTree>
    <p:extLst>
      <p:ext uri="{BB962C8B-B14F-4D97-AF65-F5344CB8AC3E}">
        <p14:creationId xmlns:p14="http://schemas.microsoft.com/office/powerpoint/2010/main" val="326986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5" name="Picture 4">
            <a:extLst>
              <a:ext uri="{FF2B5EF4-FFF2-40B4-BE49-F238E27FC236}">
                <a16:creationId xmlns:a16="http://schemas.microsoft.com/office/drawing/2014/main" id="{F7CAEE77-8B45-4CF7-A01E-5126A14416DF}"/>
              </a:ext>
            </a:extLst>
          </p:cNvPr>
          <p:cNvPicPr>
            <a:picLocks noChangeAspect="1"/>
          </p:cNvPicPr>
          <p:nvPr/>
        </p:nvPicPr>
        <p:blipFill>
          <a:blip r:embed="rId3"/>
          <a:stretch>
            <a:fillRect/>
          </a:stretch>
        </p:blipFill>
        <p:spPr>
          <a:xfrm>
            <a:off x="1427825" y="0"/>
            <a:ext cx="6288350" cy="6858000"/>
          </a:xfrm>
          <a:prstGeom prst="rect">
            <a:avLst/>
          </a:prstGeom>
        </p:spPr>
      </p:pic>
    </p:spTree>
    <p:extLst>
      <p:ext uri="{BB962C8B-B14F-4D97-AF65-F5344CB8AC3E}">
        <p14:creationId xmlns:p14="http://schemas.microsoft.com/office/powerpoint/2010/main" val="98886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extBox 1">
            <a:extLst>
              <a:ext uri="{FF2B5EF4-FFF2-40B4-BE49-F238E27FC236}">
                <a16:creationId xmlns:a16="http://schemas.microsoft.com/office/drawing/2014/main" id="{BBB38576-8995-452E-8454-A470C171BB5F}"/>
              </a:ext>
            </a:extLst>
          </p:cNvPr>
          <p:cNvSpPr txBox="1"/>
          <p:nvPr/>
        </p:nvSpPr>
        <p:spPr>
          <a:xfrm>
            <a:off x="969818" y="221673"/>
            <a:ext cx="7869382" cy="307777"/>
          </a:xfrm>
          <a:prstGeom prst="rect">
            <a:avLst/>
          </a:prstGeom>
          <a:noFill/>
        </p:spPr>
        <p:txBody>
          <a:bodyPr wrap="square" rtlCol="0">
            <a:spAutoFit/>
          </a:bodyPr>
          <a:lstStyle/>
          <a:p>
            <a:pPr algn="ctr"/>
            <a:r>
              <a:rPr lang="en-US" sz="1400" dirty="0">
                <a:hlinkClick r:id="rId3"/>
              </a:rPr>
              <a:t>https://www.gadoe.org/Curriculum-Instruction-and-Assessment/Pages/Home-Study-DOI.aspx</a:t>
            </a:r>
            <a:endParaRPr lang="en-US" sz="1400" dirty="0"/>
          </a:p>
        </p:txBody>
      </p:sp>
      <p:pic>
        <p:nvPicPr>
          <p:cNvPr id="3" name="Picture 2">
            <a:extLst>
              <a:ext uri="{FF2B5EF4-FFF2-40B4-BE49-F238E27FC236}">
                <a16:creationId xmlns:a16="http://schemas.microsoft.com/office/drawing/2014/main" id="{4733CDB2-926E-4BE7-96EC-98CCE873CE38}"/>
              </a:ext>
            </a:extLst>
          </p:cNvPr>
          <p:cNvPicPr>
            <a:picLocks noChangeAspect="1"/>
          </p:cNvPicPr>
          <p:nvPr/>
        </p:nvPicPr>
        <p:blipFill>
          <a:blip r:embed="rId4"/>
          <a:stretch>
            <a:fillRect/>
          </a:stretch>
        </p:blipFill>
        <p:spPr>
          <a:xfrm>
            <a:off x="1080654" y="597130"/>
            <a:ext cx="7718879" cy="6260869"/>
          </a:xfrm>
          <a:prstGeom prst="rect">
            <a:avLst/>
          </a:prstGeom>
        </p:spPr>
      </p:pic>
    </p:spTree>
    <p:extLst>
      <p:ext uri="{BB962C8B-B14F-4D97-AF65-F5344CB8AC3E}">
        <p14:creationId xmlns:p14="http://schemas.microsoft.com/office/powerpoint/2010/main" val="156759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a:prstGeom prst="rect">
            <a:avLst/>
          </a:prstGeom>
        </p:spPr>
        <p:txBody>
          <a:bodyPr/>
          <a:lstStyle/>
          <a:p>
            <a:fld id="{B63E4CEF-BB1E-48C7-AE93-F39F6AA99AD7}" type="slidenum">
              <a:rPr lang="en-US" smtClean="0"/>
              <a:pPr/>
              <a:t>16</a:t>
            </a:fld>
            <a:endParaRPr lang="en-US" dirty="0"/>
          </a:p>
        </p:txBody>
      </p:sp>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a:prstGeom prst="rect">
            <a:avLst/>
          </a:prstGeom>
        </p:spPr>
        <p:txBody>
          <a:bodyPr/>
          <a:lstStyle/>
          <a:p>
            <a:fld id="{383A17E0-28EC-493A-A2BA-E1070EBF6E76}" type="datetime1">
              <a:rPr lang="en-US" smtClean="0"/>
              <a:pPr/>
              <a:t>2/11/2020</a:t>
            </a:fld>
            <a:endParaRPr lang="en-US" dirty="0"/>
          </a:p>
        </p:txBody>
      </p:sp>
      <p:pic>
        <p:nvPicPr>
          <p:cNvPr id="3" name="Picture 2">
            <a:extLst>
              <a:ext uri="{FF2B5EF4-FFF2-40B4-BE49-F238E27FC236}">
                <a16:creationId xmlns:a16="http://schemas.microsoft.com/office/drawing/2014/main" id="{12AEF480-D306-44A0-87B4-6F6CCE15B143}"/>
              </a:ext>
            </a:extLst>
          </p:cNvPr>
          <p:cNvPicPr>
            <a:picLocks noChangeAspect="1"/>
          </p:cNvPicPr>
          <p:nvPr/>
        </p:nvPicPr>
        <p:blipFill>
          <a:blip r:embed="rId2"/>
          <a:stretch>
            <a:fillRect/>
          </a:stretch>
        </p:blipFill>
        <p:spPr>
          <a:xfrm>
            <a:off x="959427" y="0"/>
            <a:ext cx="3748081" cy="6858000"/>
          </a:xfrm>
          <a:prstGeom prst="rect">
            <a:avLst/>
          </a:prstGeom>
        </p:spPr>
      </p:pic>
      <p:sp>
        <p:nvSpPr>
          <p:cNvPr id="4" name="TextBox 3">
            <a:extLst>
              <a:ext uri="{FF2B5EF4-FFF2-40B4-BE49-F238E27FC236}">
                <a16:creationId xmlns:a16="http://schemas.microsoft.com/office/drawing/2014/main" id="{22FCC619-7E92-450C-9C63-79319BE755B7}"/>
              </a:ext>
            </a:extLst>
          </p:cNvPr>
          <p:cNvSpPr txBox="1"/>
          <p:nvPr/>
        </p:nvSpPr>
        <p:spPr>
          <a:xfrm>
            <a:off x="5361709" y="1510145"/>
            <a:ext cx="2822864" cy="646331"/>
          </a:xfrm>
          <a:prstGeom prst="rect">
            <a:avLst/>
          </a:prstGeom>
          <a:noFill/>
        </p:spPr>
        <p:txBody>
          <a:bodyPr wrap="square" rtlCol="0">
            <a:spAutoFit/>
          </a:bodyPr>
          <a:lstStyle/>
          <a:p>
            <a:pPr algn="ctr"/>
            <a:r>
              <a:rPr lang="en-US" dirty="0"/>
              <a:t>Only available with District Level access.</a:t>
            </a:r>
          </a:p>
        </p:txBody>
      </p:sp>
    </p:spTree>
    <p:extLst>
      <p:ext uri="{BB962C8B-B14F-4D97-AF65-F5344CB8AC3E}">
        <p14:creationId xmlns:p14="http://schemas.microsoft.com/office/powerpoint/2010/main" val="312930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78B01572-31BC-4B6A-B2ED-85B107F58BFD}"/>
              </a:ext>
            </a:extLst>
          </p:cNvPr>
          <p:cNvSpPr>
            <a:spLocks noGrp="1"/>
          </p:cNvSpPr>
          <p:nvPr>
            <p:ph type="title"/>
          </p:nvPr>
        </p:nvSpPr>
        <p:spPr/>
        <p:txBody>
          <a:bodyPr/>
          <a:lstStyle/>
          <a:p>
            <a:r>
              <a:rPr lang="en-US" dirty="0"/>
              <a:t>Teacher Dashboard</a:t>
            </a:r>
          </a:p>
        </p:txBody>
      </p:sp>
    </p:spTree>
    <p:extLst>
      <p:ext uri="{BB962C8B-B14F-4D97-AF65-F5344CB8AC3E}">
        <p14:creationId xmlns:p14="http://schemas.microsoft.com/office/powerpoint/2010/main" val="248958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5" name="Picture 4">
            <a:extLst>
              <a:ext uri="{FF2B5EF4-FFF2-40B4-BE49-F238E27FC236}">
                <a16:creationId xmlns:a16="http://schemas.microsoft.com/office/drawing/2014/main" id="{CCAAC992-0970-48BD-B626-F25F50B3764D}"/>
              </a:ext>
            </a:extLst>
          </p:cNvPr>
          <p:cNvPicPr>
            <a:picLocks noChangeAspect="1"/>
          </p:cNvPicPr>
          <p:nvPr/>
        </p:nvPicPr>
        <p:blipFill>
          <a:blip r:embed="rId3"/>
          <a:stretch>
            <a:fillRect/>
          </a:stretch>
        </p:blipFill>
        <p:spPr>
          <a:xfrm>
            <a:off x="0" y="1294512"/>
            <a:ext cx="9144000" cy="4268976"/>
          </a:xfrm>
          <a:prstGeom prst="rect">
            <a:avLst/>
          </a:prstGeom>
        </p:spPr>
      </p:pic>
    </p:spTree>
    <p:extLst>
      <p:ext uri="{BB962C8B-B14F-4D97-AF65-F5344CB8AC3E}">
        <p14:creationId xmlns:p14="http://schemas.microsoft.com/office/powerpoint/2010/main" val="334583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49C116F5-EBCB-41D6-87A0-61809AD05F6E}"/>
              </a:ext>
            </a:extLst>
          </p:cNvPr>
          <p:cNvPicPr>
            <a:picLocks noChangeAspect="1"/>
          </p:cNvPicPr>
          <p:nvPr/>
        </p:nvPicPr>
        <p:blipFill>
          <a:blip r:embed="rId3"/>
          <a:stretch>
            <a:fillRect/>
          </a:stretch>
        </p:blipFill>
        <p:spPr>
          <a:xfrm>
            <a:off x="0" y="762325"/>
            <a:ext cx="9144000" cy="5333349"/>
          </a:xfrm>
          <a:prstGeom prst="rect">
            <a:avLst/>
          </a:prstGeom>
        </p:spPr>
      </p:pic>
      <p:pic>
        <p:nvPicPr>
          <p:cNvPr id="6" name="Picture 5">
            <a:extLst>
              <a:ext uri="{FF2B5EF4-FFF2-40B4-BE49-F238E27FC236}">
                <a16:creationId xmlns:a16="http://schemas.microsoft.com/office/drawing/2014/main" id="{304A6C59-7FC1-48B8-96AD-24EE0DA0D9A9}"/>
              </a:ext>
            </a:extLst>
          </p:cNvPr>
          <p:cNvPicPr>
            <a:picLocks noChangeAspect="1"/>
          </p:cNvPicPr>
          <p:nvPr/>
        </p:nvPicPr>
        <p:blipFill>
          <a:blip r:embed="rId4"/>
          <a:stretch>
            <a:fillRect/>
          </a:stretch>
        </p:blipFill>
        <p:spPr>
          <a:xfrm>
            <a:off x="227440" y="761314"/>
            <a:ext cx="7044569" cy="2154220"/>
          </a:xfrm>
          <a:prstGeom prst="rect">
            <a:avLst/>
          </a:prstGeom>
        </p:spPr>
      </p:pic>
    </p:spTree>
    <p:extLst>
      <p:ext uri="{BB962C8B-B14F-4D97-AF65-F5344CB8AC3E}">
        <p14:creationId xmlns:p14="http://schemas.microsoft.com/office/powerpoint/2010/main" val="89197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7E83-BD3D-4354-91A6-AD019827344A}"/>
              </a:ext>
            </a:extLst>
          </p:cNvPr>
          <p:cNvSpPr>
            <a:spLocks noGrp="1"/>
          </p:cNvSpPr>
          <p:nvPr>
            <p:ph type="title"/>
          </p:nvPr>
        </p:nvSpPr>
        <p:spPr/>
        <p:txBody>
          <a:bodyPr/>
          <a:lstStyle/>
          <a:p>
            <a:r>
              <a:rPr lang="en-US" dirty="0"/>
              <a:t>Perkins V</a:t>
            </a:r>
          </a:p>
        </p:txBody>
      </p:sp>
      <p:sp>
        <p:nvSpPr>
          <p:cNvPr id="3" name="Text Placeholder 2">
            <a:extLst>
              <a:ext uri="{FF2B5EF4-FFF2-40B4-BE49-F238E27FC236}">
                <a16:creationId xmlns:a16="http://schemas.microsoft.com/office/drawing/2014/main" id="{CEA3882D-B16E-4B11-8BE7-7B6F8C020B35}"/>
              </a:ext>
            </a:extLst>
          </p:cNvPr>
          <p:cNvSpPr>
            <a:spLocks noGrp="1"/>
          </p:cNvSpPr>
          <p:nvPr>
            <p:ph type="body" sz="quarter" idx="13"/>
          </p:nvPr>
        </p:nvSpPr>
        <p:spPr/>
        <p:txBody>
          <a:bodyPr/>
          <a:lstStyle/>
          <a:p>
            <a:r>
              <a:rPr lang="en-US" dirty="0"/>
              <a:t>Released March 1st</a:t>
            </a:r>
          </a:p>
        </p:txBody>
      </p:sp>
    </p:spTree>
    <p:extLst>
      <p:ext uri="{BB962C8B-B14F-4D97-AF65-F5344CB8AC3E}">
        <p14:creationId xmlns:p14="http://schemas.microsoft.com/office/powerpoint/2010/main" val="338669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6" name="Title 5">
            <a:extLst>
              <a:ext uri="{FF2B5EF4-FFF2-40B4-BE49-F238E27FC236}">
                <a16:creationId xmlns:a16="http://schemas.microsoft.com/office/drawing/2014/main" id="{DEDD4D9F-7115-4FB7-B7F8-57A08D93E0E8}"/>
              </a:ext>
            </a:extLst>
          </p:cNvPr>
          <p:cNvSpPr>
            <a:spLocks noGrp="1"/>
          </p:cNvSpPr>
          <p:nvPr>
            <p:ph type="title"/>
          </p:nvPr>
        </p:nvSpPr>
        <p:spPr/>
        <p:txBody>
          <a:bodyPr/>
          <a:lstStyle/>
          <a:p>
            <a:r>
              <a:rPr lang="en-US" dirty="0"/>
              <a:t>Parent Engagement</a:t>
            </a:r>
          </a:p>
        </p:txBody>
      </p:sp>
    </p:spTree>
    <p:extLst>
      <p:ext uri="{BB962C8B-B14F-4D97-AF65-F5344CB8AC3E}">
        <p14:creationId xmlns:p14="http://schemas.microsoft.com/office/powerpoint/2010/main" val="189209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FBF7A-A7C3-4784-9D6B-AE97206E483C}"/>
              </a:ext>
            </a:extLst>
          </p:cNvPr>
          <p:cNvPicPr>
            <a:picLocks noChangeAspect="1"/>
          </p:cNvPicPr>
          <p:nvPr/>
        </p:nvPicPr>
        <p:blipFill>
          <a:blip r:embed="rId2"/>
          <a:stretch>
            <a:fillRect/>
          </a:stretch>
        </p:blipFill>
        <p:spPr>
          <a:xfrm>
            <a:off x="0" y="546347"/>
            <a:ext cx="9144000" cy="5765306"/>
          </a:xfrm>
          <a:prstGeom prst="rect">
            <a:avLst/>
          </a:prstGeom>
        </p:spPr>
      </p:pic>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a:prstGeom prst="rect">
            <a:avLst/>
          </a:prstGeom>
        </p:spPr>
        <p:txBody>
          <a:bodyPr/>
          <a:lstStyle/>
          <a:p>
            <a:fld id="{B63E4CEF-BB1E-48C7-AE93-F39F6AA99AD7}" type="slidenum">
              <a:rPr lang="en-US" smtClean="0"/>
              <a:pPr/>
              <a:t>21</a:t>
            </a:fld>
            <a:endParaRPr lang="en-US" dirty="0"/>
          </a:p>
        </p:txBody>
      </p:sp>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a:prstGeom prst="rect">
            <a:avLst/>
          </a:prstGeom>
        </p:spPr>
        <p:txBody>
          <a:bodyPr/>
          <a:lstStyle/>
          <a:p>
            <a:fld id="{383A17E0-28EC-493A-A2BA-E1070EBF6E76}" type="datetime1">
              <a:rPr lang="en-US" smtClean="0"/>
              <a:pPr/>
              <a:t>2/11/2020</a:t>
            </a:fld>
            <a:endParaRPr lang="en-US" dirty="0"/>
          </a:p>
        </p:txBody>
      </p:sp>
      <p:pic>
        <p:nvPicPr>
          <p:cNvPr id="12" name="Picture 11">
            <a:extLst>
              <a:ext uri="{FF2B5EF4-FFF2-40B4-BE49-F238E27FC236}">
                <a16:creationId xmlns:a16="http://schemas.microsoft.com/office/drawing/2014/main" id="{591AF59D-1C4C-44B6-9B0B-B735065EDD5F}"/>
              </a:ext>
            </a:extLst>
          </p:cNvPr>
          <p:cNvPicPr>
            <a:picLocks noChangeAspect="1"/>
          </p:cNvPicPr>
          <p:nvPr/>
        </p:nvPicPr>
        <p:blipFill>
          <a:blip r:embed="rId3"/>
          <a:stretch>
            <a:fillRect/>
          </a:stretch>
        </p:blipFill>
        <p:spPr>
          <a:xfrm>
            <a:off x="116603" y="273445"/>
            <a:ext cx="7044569" cy="2154220"/>
          </a:xfrm>
          <a:prstGeom prst="rect">
            <a:avLst/>
          </a:prstGeom>
        </p:spPr>
      </p:pic>
    </p:spTree>
    <p:extLst>
      <p:ext uri="{BB962C8B-B14F-4D97-AF65-F5344CB8AC3E}">
        <p14:creationId xmlns:p14="http://schemas.microsoft.com/office/powerpoint/2010/main" val="387466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a:prstGeom prst="rect">
            <a:avLst/>
          </a:prstGeom>
        </p:spPr>
        <p:txBody>
          <a:bodyPr/>
          <a:lstStyle/>
          <a:p>
            <a:fld id="{B63E4CEF-BB1E-48C7-AE93-F39F6AA99AD7}" type="slidenum">
              <a:rPr lang="en-US" smtClean="0"/>
              <a:pPr/>
              <a:t>22</a:t>
            </a:fld>
            <a:endParaRPr lang="en-US" dirty="0"/>
          </a:p>
        </p:txBody>
      </p:sp>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a:prstGeom prst="rect">
            <a:avLst/>
          </a:prstGeom>
        </p:spPr>
        <p:txBody>
          <a:bodyPr/>
          <a:lstStyle/>
          <a:p>
            <a:fld id="{383A17E0-28EC-493A-A2BA-E1070EBF6E76}" type="datetime1">
              <a:rPr lang="en-US" smtClean="0"/>
              <a:pPr/>
              <a:t>2/11/2020</a:t>
            </a:fld>
            <a:endParaRPr lang="en-US" dirty="0"/>
          </a:p>
        </p:txBody>
      </p:sp>
      <p:pic>
        <p:nvPicPr>
          <p:cNvPr id="3" name="Picture 2" descr="A picture containing food&#10;&#10;Description automatically generated">
            <a:extLst>
              <a:ext uri="{FF2B5EF4-FFF2-40B4-BE49-F238E27FC236}">
                <a16:creationId xmlns:a16="http://schemas.microsoft.com/office/drawing/2014/main" id="{89F46DFB-C4CB-4A28-935D-9BBDB5B55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76885"/>
            <a:ext cx="8312727" cy="6462027"/>
          </a:xfrm>
          <a:prstGeom prst="rect">
            <a:avLst/>
          </a:prstGeom>
        </p:spPr>
      </p:pic>
    </p:spTree>
    <p:extLst>
      <p:ext uri="{BB962C8B-B14F-4D97-AF65-F5344CB8AC3E}">
        <p14:creationId xmlns:p14="http://schemas.microsoft.com/office/powerpoint/2010/main" val="170110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a:prstGeom prst="rect">
            <a:avLst/>
          </a:prstGeom>
        </p:spPr>
        <p:txBody>
          <a:bodyPr/>
          <a:lstStyle/>
          <a:p>
            <a:fld id="{B63E4CEF-BB1E-48C7-AE93-F39F6AA99AD7}" type="slidenum">
              <a:rPr lang="en-US" smtClean="0"/>
              <a:pPr/>
              <a:t>23</a:t>
            </a:fld>
            <a:endParaRPr lang="en-US" dirty="0"/>
          </a:p>
        </p:txBody>
      </p:sp>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a:prstGeom prst="rect">
            <a:avLst/>
          </a:prstGeom>
        </p:spPr>
        <p:txBody>
          <a:bodyPr/>
          <a:lstStyle/>
          <a:p>
            <a:fld id="{383A17E0-28EC-493A-A2BA-E1070EBF6E76}" type="datetime1">
              <a:rPr lang="en-US" smtClean="0"/>
              <a:pPr/>
              <a:t>2/11/2020</a:t>
            </a:fld>
            <a:endParaRPr lang="en-US" dirty="0"/>
          </a:p>
        </p:txBody>
      </p:sp>
      <p:pic>
        <p:nvPicPr>
          <p:cNvPr id="4" name="Picture 3" descr="A picture containing screenshot&#10;&#10;Description automatically generated">
            <a:extLst>
              <a:ext uri="{FF2B5EF4-FFF2-40B4-BE49-F238E27FC236}">
                <a16:creationId xmlns:a16="http://schemas.microsoft.com/office/drawing/2014/main" id="{D31AC9B1-2C06-478F-98A8-ACB997D01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3" y="251930"/>
            <a:ext cx="8201891" cy="6354140"/>
          </a:xfrm>
          <a:prstGeom prst="rect">
            <a:avLst/>
          </a:prstGeom>
        </p:spPr>
      </p:pic>
    </p:spTree>
    <p:extLst>
      <p:ext uri="{BB962C8B-B14F-4D97-AF65-F5344CB8AC3E}">
        <p14:creationId xmlns:p14="http://schemas.microsoft.com/office/powerpoint/2010/main" val="3155696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extBox 1">
            <a:extLst>
              <a:ext uri="{FF2B5EF4-FFF2-40B4-BE49-F238E27FC236}">
                <a16:creationId xmlns:a16="http://schemas.microsoft.com/office/drawing/2014/main" id="{1EA17BC9-20D1-4E92-BB43-EAA220FBA203}"/>
              </a:ext>
            </a:extLst>
          </p:cNvPr>
          <p:cNvSpPr txBox="1"/>
          <p:nvPr/>
        </p:nvSpPr>
        <p:spPr>
          <a:xfrm>
            <a:off x="2054087" y="251791"/>
            <a:ext cx="5035826" cy="646331"/>
          </a:xfrm>
          <a:prstGeom prst="rect">
            <a:avLst/>
          </a:prstGeom>
          <a:noFill/>
        </p:spPr>
        <p:txBody>
          <a:bodyPr wrap="square" rtlCol="0">
            <a:spAutoFit/>
          </a:bodyPr>
          <a:lstStyle/>
          <a:p>
            <a:pPr algn="ctr"/>
            <a:r>
              <a:rPr lang="en-US" b="1" u="sng" dirty="0">
                <a:solidFill>
                  <a:srgbClr val="0070C0"/>
                </a:solidFill>
              </a:rPr>
              <a:t>slds.gadoe.org/Parent</a:t>
            </a:r>
          </a:p>
          <a:p>
            <a:pPr algn="ctr"/>
            <a:r>
              <a:rPr lang="en-US" b="1" u="sng" dirty="0">
                <a:solidFill>
                  <a:srgbClr val="0070C0"/>
                </a:solidFill>
              </a:rPr>
              <a:t>slds.gadoe.org/Student</a:t>
            </a:r>
          </a:p>
        </p:txBody>
      </p:sp>
      <p:pic>
        <p:nvPicPr>
          <p:cNvPr id="2050" name="Picture 2">
            <a:extLst>
              <a:ext uri="{FF2B5EF4-FFF2-40B4-BE49-F238E27FC236}">
                <a16:creationId xmlns:a16="http://schemas.microsoft.com/office/drawing/2014/main" id="{75E3B2FF-35D0-41E5-88CA-591AED212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732" y="710234"/>
            <a:ext cx="7353300" cy="589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0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extBox 1">
            <a:extLst>
              <a:ext uri="{FF2B5EF4-FFF2-40B4-BE49-F238E27FC236}">
                <a16:creationId xmlns:a16="http://schemas.microsoft.com/office/drawing/2014/main" id="{1EA17BC9-20D1-4E92-BB43-EAA220FBA203}"/>
              </a:ext>
            </a:extLst>
          </p:cNvPr>
          <p:cNvSpPr txBox="1"/>
          <p:nvPr/>
        </p:nvSpPr>
        <p:spPr>
          <a:xfrm>
            <a:off x="2054087" y="251791"/>
            <a:ext cx="5035826" cy="646331"/>
          </a:xfrm>
          <a:prstGeom prst="rect">
            <a:avLst/>
          </a:prstGeom>
          <a:noFill/>
        </p:spPr>
        <p:txBody>
          <a:bodyPr wrap="square" rtlCol="0">
            <a:spAutoFit/>
          </a:bodyPr>
          <a:lstStyle/>
          <a:p>
            <a:pPr algn="ctr"/>
            <a:r>
              <a:rPr lang="en-US" b="1" u="sng" dirty="0">
                <a:solidFill>
                  <a:srgbClr val="0070C0"/>
                </a:solidFill>
              </a:rPr>
              <a:t>slds.gadoe.org/Parent</a:t>
            </a:r>
          </a:p>
          <a:p>
            <a:pPr algn="ctr"/>
            <a:r>
              <a:rPr lang="en-US" b="1" u="sng" dirty="0">
                <a:solidFill>
                  <a:srgbClr val="0070C0"/>
                </a:solidFill>
              </a:rPr>
              <a:t>slds.gadoe.org/Student</a:t>
            </a:r>
          </a:p>
        </p:txBody>
      </p:sp>
      <p:pic>
        <p:nvPicPr>
          <p:cNvPr id="5" name="Picture 4">
            <a:extLst>
              <a:ext uri="{FF2B5EF4-FFF2-40B4-BE49-F238E27FC236}">
                <a16:creationId xmlns:a16="http://schemas.microsoft.com/office/drawing/2014/main" id="{6EC9CCB2-BE5B-4F02-B430-C537A4A4E539}"/>
              </a:ext>
            </a:extLst>
          </p:cNvPr>
          <p:cNvPicPr>
            <a:picLocks noChangeAspect="1"/>
          </p:cNvPicPr>
          <p:nvPr/>
        </p:nvPicPr>
        <p:blipFill>
          <a:blip r:embed="rId3"/>
          <a:stretch>
            <a:fillRect/>
          </a:stretch>
        </p:blipFill>
        <p:spPr>
          <a:xfrm>
            <a:off x="0" y="1218769"/>
            <a:ext cx="9144000" cy="4420462"/>
          </a:xfrm>
          <a:prstGeom prst="rect">
            <a:avLst/>
          </a:prstGeom>
        </p:spPr>
      </p:pic>
    </p:spTree>
    <p:extLst>
      <p:ext uri="{BB962C8B-B14F-4D97-AF65-F5344CB8AC3E}">
        <p14:creationId xmlns:p14="http://schemas.microsoft.com/office/powerpoint/2010/main" val="1157343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a:prstGeom prst="rect">
            <a:avLst/>
          </a:prstGeom>
        </p:spPr>
        <p:txBody>
          <a:bodyPr/>
          <a:lstStyle/>
          <a:p>
            <a:fld id="{B63E4CEF-BB1E-48C7-AE93-F39F6AA99AD7}" type="slidenum">
              <a:rPr lang="en-US" smtClean="0"/>
              <a:pPr/>
              <a:t>26</a:t>
            </a:fld>
            <a:endParaRPr lang="en-US" dirty="0"/>
          </a:p>
        </p:txBody>
      </p:sp>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a:prstGeom prst="rect">
            <a:avLst/>
          </a:prstGeom>
        </p:spPr>
        <p:txBody>
          <a:bodyPr/>
          <a:lstStyle/>
          <a:p>
            <a:fld id="{383A17E0-28EC-493A-A2BA-E1070EBF6E76}" type="datetime1">
              <a:rPr lang="en-US" smtClean="0"/>
              <a:pPr/>
              <a:t>2/11/2020</a:t>
            </a:fld>
            <a:endParaRPr lang="en-US" dirty="0"/>
          </a:p>
        </p:txBody>
      </p:sp>
      <p:pic>
        <p:nvPicPr>
          <p:cNvPr id="2" name="Picture 1">
            <a:extLst>
              <a:ext uri="{FF2B5EF4-FFF2-40B4-BE49-F238E27FC236}">
                <a16:creationId xmlns:a16="http://schemas.microsoft.com/office/drawing/2014/main" id="{7C5A1188-3BDD-4FE8-A876-57D9F16D0D97}"/>
              </a:ext>
            </a:extLst>
          </p:cNvPr>
          <p:cNvPicPr>
            <a:picLocks noChangeAspect="1"/>
          </p:cNvPicPr>
          <p:nvPr/>
        </p:nvPicPr>
        <p:blipFill>
          <a:blip r:embed="rId2"/>
          <a:stretch>
            <a:fillRect/>
          </a:stretch>
        </p:blipFill>
        <p:spPr>
          <a:xfrm>
            <a:off x="0" y="869272"/>
            <a:ext cx="9144000" cy="5119456"/>
          </a:xfrm>
          <a:prstGeom prst="rect">
            <a:avLst/>
          </a:prstGeom>
        </p:spPr>
      </p:pic>
    </p:spTree>
    <p:extLst>
      <p:ext uri="{BB962C8B-B14F-4D97-AF65-F5344CB8AC3E}">
        <p14:creationId xmlns:p14="http://schemas.microsoft.com/office/powerpoint/2010/main" val="8200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1026" name="Picture 2">
            <a:extLst>
              <a:ext uri="{FF2B5EF4-FFF2-40B4-BE49-F238E27FC236}">
                <a16:creationId xmlns:a16="http://schemas.microsoft.com/office/drawing/2014/main" id="{B9FE46DE-1163-4D41-8664-C35A002F3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24" y="808382"/>
            <a:ext cx="8272376" cy="444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54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450E88C8-51B8-4ACF-B1EE-BC12C8C49063}"/>
              </a:ext>
            </a:extLst>
          </p:cNvPr>
          <p:cNvPicPr>
            <a:picLocks noChangeAspect="1"/>
          </p:cNvPicPr>
          <p:nvPr/>
        </p:nvPicPr>
        <p:blipFill>
          <a:blip r:embed="rId3"/>
          <a:stretch>
            <a:fillRect/>
          </a:stretch>
        </p:blipFill>
        <p:spPr>
          <a:xfrm>
            <a:off x="1079634" y="1329684"/>
            <a:ext cx="7216227" cy="3665385"/>
          </a:xfrm>
          <a:prstGeom prst="rect">
            <a:avLst/>
          </a:prstGeom>
        </p:spPr>
      </p:pic>
    </p:spTree>
    <p:extLst>
      <p:ext uri="{BB962C8B-B14F-4D97-AF65-F5344CB8AC3E}">
        <p14:creationId xmlns:p14="http://schemas.microsoft.com/office/powerpoint/2010/main" val="297988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050" name="Picture 2">
            <a:extLst>
              <a:ext uri="{FF2B5EF4-FFF2-40B4-BE49-F238E27FC236}">
                <a16:creationId xmlns:a16="http://schemas.microsoft.com/office/drawing/2014/main" id="{CAA91DF8-A622-4C9E-8D4E-DFDF165C7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533400"/>
            <a:ext cx="668655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1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A0BB3842-C047-4FDD-A75E-3105451C543A}"/>
              </a:ext>
            </a:extLst>
          </p:cNvPr>
          <p:cNvPicPr>
            <a:picLocks noChangeAspect="1"/>
          </p:cNvPicPr>
          <p:nvPr/>
        </p:nvPicPr>
        <p:blipFill>
          <a:blip r:embed="rId3"/>
          <a:stretch>
            <a:fillRect/>
          </a:stretch>
        </p:blipFill>
        <p:spPr>
          <a:xfrm>
            <a:off x="100571" y="2757571"/>
            <a:ext cx="8942857" cy="1342857"/>
          </a:xfrm>
          <a:prstGeom prst="rect">
            <a:avLst/>
          </a:prstGeom>
        </p:spPr>
      </p:pic>
    </p:spTree>
    <p:extLst>
      <p:ext uri="{BB962C8B-B14F-4D97-AF65-F5344CB8AC3E}">
        <p14:creationId xmlns:p14="http://schemas.microsoft.com/office/powerpoint/2010/main" val="94659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CA805BDC-0490-477B-A541-9405BAC744AD}"/>
              </a:ext>
            </a:extLst>
          </p:cNvPr>
          <p:cNvPicPr>
            <a:picLocks noChangeAspect="1"/>
          </p:cNvPicPr>
          <p:nvPr/>
        </p:nvPicPr>
        <p:blipFill>
          <a:blip r:embed="rId3"/>
          <a:stretch>
            <a:fillRect/>
          </a:stretch>
        </p:blipFill>
        <p:spPr>
          <a:xfrm>
            <a:off x="1413326" y="982662"/>
            <a:ext cx="6317347" cy="4359340"/>
          </a:xfrm>
          <a:prstGeom prst="rect">
            <a:avLst/>
          </a:prstGeom>
        </p:spPr>
      </p:pic>
    </p:spTree>
    <p:extLst>
      <p:ext uri="{BB962C8B-B14F-4D97-AF65-F5344CB8AC3E}">
        <p14:creationId xmlns:p14="http://schemas.microsoft.com/office/powerpoint/2010/main" val="157803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7B365924-2E6D-4CC7-B160-844BFBEDF305}"/>
              </a:ext>
            </a:extLst>
          </p:cNvPr>
          <p:cNvPicPr>
            <a:picLocks noChangeAspect="1"/>
          </p:cNvPicPr>
          <p:nvPr/>
        </p:nvPicPr>
        <p:blipFill>
          <a:blip r:embed="rId3"/>
          <a:stretch>
            <a:fillRect/>
          </a:stretch>
        </p:blipFill>
        <p:spPr>
          <a:xfrm>
            <a:off x="478776" y="835333"/>
            <a:ext cx="8572458" cy="4863102"/>
          </a:xfrm>
          <a:prstGeom prst="rect">
            <a:avLst/>
          </a:prstGeom>
        </p:spPr>
      </p:pic>
    </p:spTree>
    <p:extLst>
      <p:ext uri="{BB962C8B-B14F-4D97-AF65-F5344CB8AC3E}">
        <p14:creationId xmlns:p14="http://schemas.microsoft.com/office/powerpoint/2010/main" val="3005595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87D732EB-128E-4435-8BE7-C48CFDE1DF27}"/>
              </a:ext>
            </a:extLst>
          </p:cNvPr>
          <p:cNvPicPr>
            <a:picLocks noChangeAspect="1"/>
          </p:cNvPicPr>
          <p:nvPr/>
        </p:nvPicPr>
        <p:blipFill>
          <a:blip r:embed="rId3"/>
          <a:stretch>
            <a:fillRect/>
          </a:stretch>
        </p:blipFill>
        <p:spPr>
          <a:xfrm>
            <a:off x="861391" y="463064"/>
            <a:ext cx="7765774" cy="5195357"/>
          </a:xfrm>
          <a:prstGeom prst="rect">
            <a:avLst/>
          </a:prstGeom>
        </p:spPr>
      </p:pic>
    </p:spTree>
    <p:extLst>
      <p:ext uri="{BB962C8B-B14F-4D97-AF65-F5344CB8AC3E}">
        <p14:creationId xmlns:p14="http://schemas.microsoft.com/office/powerpoint/2010/main" val="185066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58AB4E13-53B8-4C13-A95F-26A00461B89E}"/>
              </a:ext>
            </a:extLst>
          </p:cNvPr>
          <p:cNvPicPr>
            <a:picLocks noChangeAspect="1"/>
          </p:cNvPicPr>
          <p:nvPr/>
        </p:nvPicPr>
        <p:blipFill>
          <a:blip r:embed="rId3"/>
          <a:stretch>
            <a:fillRect/>
          </a:stretch>
        </p:blipFill>
        <p:spPr>
          <a:xfrm>
            <a:off x="861392" y="715042"/>
            <a:ext cx="5004737" cy="4702184"/>
          </a:xfrm>
          <a:prstGeom prst="rect">
            <a:avLst/>
          </a:prstGeom>
        </p:spPr>
      </p:pic>
      <p:sp>
        <p:nvSpPr>
          <p:cNvPr id="5" name="TextBox 4">
            <a:extLst>
              <a:ext uri="{FF2B5EF4-FFF2-40B4-BE49-F238E27FC236}">
                <a16:creationId xmlns:a16="http://schemas.microsoft.com/office/drawing/2014/main" id="{0F829E21-EBFD-40BE-BE84-C9A24DEFB625}"/>
              </a:ext>
            </a:extLst>
          </p:cNvPr>
          <p:cNvSpPr txBox="1"/>
          <p:nvPr/>
        </p:nvSpPr>
        <p:spPr>
          <a:xfrm>
            <a:off x="6109251" y="1404372"/>
            <a:ext cx="2305879" cy="2677656"/>
          </a:xfrm>
          <a:prstGeom prst="rect">
            <a:avLst/>
          </a:prstGeom>
          <a:noFill/>
        </p:spPr>
        <p:txBody>
          <a:bodyPr wrap="square" rtlCol="0">
            <a:spAutoFit/>
          </a:bodyPr>
          <a:lstStyle/>
          <a:p>
            <a:pPr algn="ctr"/>
            <a:r>
              <a:rPr lang="en-US" sz="2400" dirty="0"/>
              <a:t>To turn on that feature for specific ROLES, just go into Profile Manager and click the PPS checkbox.</a:t>
            </a:r>
          </a:p>
        </p:txBody>
      </p:sp>
    </p:spTree>
    <p:extLst>
      <p:ext uri="{BB962C8B-B14F-4D97-AF65-F5344CB8AC3E}">
        <p14:creationId xmlns:p14="http://schemas.microsoft.com/office/powerpoint/2010/main" val="158480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6" name="Title 5">
            <a:extLst>
              <a:ext uri="{FF2B5EF4-FFF2-40B4-BE49-F238E27FC236}">
                <a16:creationId xmlns:a16="http://schemas.microsoft.com/office/drawing/2014/main" id="{DEDD4D9F-7115-4FB7-B7F8-57A08D93E0E8}"/>
              </a:ext>
            </a:extLst>
          </p:cNvPr>
          <p:cNvSpPr>
            <a:spLocks noGrp="1"/>
          </p:cNvSpPr>
          <p:nvPr>
            <p:ph type="title"/>
          </p:nvPr>
        </p:nvSpPr>
        <p:spPr/>
        <p:txBody>
          <a:bodyPr/>
          <a:lstStyle/>
          <a:p>
            <a:r>
              <a:rPr lang="en-US" dirty="0"/>
              <a:t>Foster Kids</a:t>
            </a:r>
          </a:p>
        </p:txBody>
      </p:sp>
    </p:spTree>
    <p:extLst>
      <p:ext uri="{BB962C8B-B14F-4D97-AF65-F5344CB8AC3E}">
        <p14:creationId xmlns:p14="http://schemas.microsoft.com/office/powerpoint/2010/main" val="169565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extBox 1"/>
          <p:cNvSpPr txBox="1"/>
          <p:nvPr/>
        </p:nvSpPr>
        <p:spPr>
          <a:xfrm>
            <a:off x="1039090" y="2313709"/>
            <a:ext cx="7592291" cy="769441"/>
          </a:xfrm>
          <a:prstGeom prst="rect">
            <a:avLst/>
          </a:prstGeom>
          <a:noFill/>
        </p:spPr>
        <p:txBody>
          <a:bodyPr wrap="square" rtlCol="0">
            <a:spAutoFit/>
          </a:bodyPr>
          <a:lstStyle/>
          <a:p>
            <a:r>
              <a:rPr lang="en-US" sz="4400" b="1" dirty="0"/>
              <a:t>Foster Kids</a:t>
            </a:r>
          </a:p>
        </p:txBody>
      </p:sp>
      <p:pic>
        <p:nvPicPr>
          <p:cNvPr id="3" name="Picture 2">
            <a:extLst>
              <a:ext uri="{FF2B5EF4-FFF2-40B4-BE49-F238E27FC236}">
                <a16:creationId xmlns:a16="http://schemas.microsoft.com/office/drawing/2014/main" id="{3B6F6ED7-7478-42CD-A2DE-66B654CF72C8}"/>
              </a:ext>
            </a:extLst>
          </p:cNvPr>
          <p:cNvPicPr>
            <a:picLocks noChangeAspect="1"/>
          </p:cNvPicPr>
          <p:nvPr/>
        </p:nvPicPr>
        <p:blipFill>
          <a:blip r:embed="rId3"/>
          <a:stretch>
            <a:fillRect/>
          </a:stretch>
        </p:blipFill>
        <p:spPr>
          <a:xfrm>
            <a:off x="783188" y="830669"/>
            <a:ext cx="8056012" cy="5196662"/>
          </a:xfrm>
          <a:prstGeom prst="rect">
            <a:avLst/>
          </a:prstGeom>
        </p:spPr>
      </p:pic>
    </p:spTree>
    <p:extLst>
      <p:ext uri="{BB962C8B-B14F-4D97-AF65-F5344CB8AC3E}">
        <p14:creationId xmlns:p14="http://schemas.microsoft.com/office/powerpoint/2010/main" val="822280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6" name="Picture 5">
            <a:extLst>
              <a:ext uri="{FF2B5EF4-FFF2-40B4-BE49-F238E27FC236}">
                <a16:creationId xmlns:a16="http://schemas.microsoft.com/office/drawing/2014/main" id="{E071F2D8-7E3E-4F2A-8ED0-397058F4FAFD}"/>
              </a:ext>
            </a:extLst>
          </p:cNvPr>
          <p:cNvPicPr>
            <a:picLocks noChangeAspect="1"/>
          </p:cNvPicPr>
          <p:nvPr/>
        </p:nvPicPr>
        <p:blipFill>
          <a:blip r:embed="rId3"/>
          <a:stretch>
            <a:fillRect/>
          </a:stretch>
        </p:blipFill>
        <p:spPr>
          <a:xfrm>
            <a:off x="257629" y="702365"/>
            <a:ext cx="8886371" cy="4674475"/>
          </a:xfrm>
          <a:prstGeom prst="rect">
            <a:avLst/>
          </a:prstGeom>
        </p:spPr>
      </p:pic>
    </p:spTree>
    <p:extLst>
      <p:ext uri="{BB962C8B-B14F-4D97-AF65-F5344CB8AC3E}">
        <p14:creationId xmlns:p14="http://schemas.microsoft.com/office/powerpoint/2010/main" val="236042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4BA32708-38B4-4EB2-BE3A-273B36F7DBF7}"/>
              </a:ext>
            </a:extLst>
          </p:cNvPr>
          <p:cNvPicPr>
            <a:picLocks noChangeAspect="1"/>
          </p:cNvPicPr>
          <p:nvPr/>
        </p:nvPicPr>
        <p:blipFill>
          <a:blip r:embed="rId3"/>
          <a:stretch>
            <a:fillRect/>
          </a:stretch>
        </p:blipFill>
        <p:spPr>
          <a:xfrm>
            <a:off x="689114" y="715847"/>
            <a:ext cx="5212599" cy="5026849"/>
          </a:xfrm>
          <a:prstGeom prst="rect">
            <a:avLst/>
          </a:prstGeom>
        </p:spPr>
      </p:pic>
      <p:sp>
        <p:nvSpPr>
          <p:cNvPr id="3" name="TextBox 2">
            <a:extLst>
              <a:ext uri="{FF2B5EF4-FFF2-40B4-BE49-F238E27FC236}">
                <a16:creationId xmlns:a16="http://schemas.microsoft.com/office/drawing/2014/main" id="{1C434785-709D-4F85-A61F-749F927E6E63}"/>
              </a:ext>
            </a:extLst>
          </p:cNvPr>
          <p:cNvSpPr txBox="1"/>
          <p:nvPr/>
        </p:nvSpPr>
        <p:spPr>
          <a:xfrm>
            <a:off x="6087242" y="982662"/>
            <a:ext cx="2623930" cy="2123658"/>
          </a:xfrm>
          <a:prstGeom prst="rect">
            <a:avLst/>
          </a:prstGeom>
          <a:noFill/>
        </p:spPr>
        <p:txBody>
          <a:bodyPr wrap="square" rtlCol="0">
            <a:spAutoFit/>
          </a:bodyPr>
          <a:lstStyle/>
          <a:p>
            <a:pPr algn="ctr"/>
            <a:r>
              <a:rPr lang="en-US" sz="4400" dirty="0"/>
              <a:t>Student Profile Page</a:t>
            </a:r>
          </a:p>
        </p:txBody>
      </p:sp>
      <p:pic>
        <p:nvPicPr>
          <p:cNvPr id="6" name="Picture 5">
            <a:extLst>
              <a:ext uri="{FF2B5EF4-FFF2-40B4-BE49-F238E27FC236}">
                <a16:creationId xmlns:a16="http://schemas.microsoft.com/office/drawing/2014/main" id="{831F7AAC-ED70-4672-80D6-843BD6347457}"/>
              </a:ext>
            </a:extLst>
          </p:cNvPr>
          <p:cNvPicPr>
            <a:picLocks noChangeAspect="1"/>
          </p:cNvPicPr>
          <p:nvPr/>
        </p:nvPicPr>
        <p:blipFill>
          <a:blip r:embed="rId4"/>
          <a:stretch>
            <a:fillRect/>
          </a:stretch>
        </p:blipFill>
        <p:spPr>
          <a:xfrm>
            <a:off x="4572000" y="3429000"/>
            <a:ext cx="4076778" cy="2739423"/>
          </a:xfrm>
          <a:prstGeom prst="rect">
            <a:avLst/>
          </a:prstGeom>
        </p:spPr>
      </p:pic>
    </p:spTree>
    <p:extLst>
      <p:ext uri="{BB962C8B-B14F-4D97-AF65-F5344CB8AC3E}">
        <p14:creationId xmlns:p14="http://schemas.microsoft.com/office/powerpoint/2010/main" val="3040724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a:prstGeom prst="rect">
            <a:avLst/>
          </a:prstGeom>
        </p:spPr>
        <p:txBody>
          <a:bodyPr/>
          <a:lstStyle/>
          <a:p>
            <a:fld id="{B63E4CEF-BB1E-48C7-AE93-F39F6AA99AD7}" type="slidenum">
              <a:rPr lang="en-US" smtClean="0"/>
              <a:pPr/>
              <a:t>38</a:t>
            </a:fld>
            <a:endParaRPr lang="en-US" dirty="0"/>
          </a:p>
        </p:txBody>
      </p:sp>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a:prstGeom prst="rect">
            <a:avLst/>
          </a:prstGeom>
        </p:spPr>
        <p:txBody>
          <a:bodyPr/>
          <a:lstStyle/>
          <a:p>
            <a:fld id="{383A17E0-28EC-493A-A2BA-E1070EBF6E76}" type="datetime1">
              <a:rPr lang="en-US" smtClean="0"/>
              <a:pPr/>
              <a:t>2/11/2020</a:t>
            </a:fld>
            <a:endParaRPr lang="en-US" dirty="0"/>
          </a:p>
        </p:txBody>
      </p:sp>
      <p:pic>
        <p:nvPicPr>
          <p:cNvPr id="4" name="Picture 3">
            <a:extLst>
              <a:ext uri="{FF2B5EF4-FFF2-40B4-BE49-F238E27FC236}">
                <a16:creationId xmlns:a16="http://schemas.microsoft.com/office/drawing/2014/main" id="{A314C850-7BF6-4A7E-8D9C-94652FCA2FB1}"/>
              </a:ext>
            </a:extLst>
          </p:cNvPr>
          <p:cNvPicPr>
            <a:picLocks noChangeAspect="1"/>
          </p:cNvPicPr>
          <p:nvPr/>
        </p:nvPicPr>
        <p:blipFill>
          <a:blip r:embed="rId2"/>
          <a:stretch>
            <a:fillRect/>
          </a:stretch>
        </p:blipFill>
        <p:spPr>
          <a:xfrm>
            <a:off x="1413164" y="158346"/>
            <a:ext cx="6317672" cy="6541307"/>
          </a:xfrm>
          <a:prstGeom prst="rect">
            <a:avLst/>
          </a:prstGeom>
        </p:spPr>
      </p:pic>
    </p:spTree>
    <p:extLst>
      <p:ext uri="{BB962C8B-B14F-4D97-AF65-F5344CB8AC3E}">
        <p14:creationId xmlns:p14="http://schemas.microsoft.com/office/powerpoint/2010/main" val="418840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84C82D0A-8988-4385-AC75-D3D9206C4695}"/>
              </a:ext>
            </a:extLst>
          </p:cNvPr>
          <p:cNvSpPr>
            <a:spLocks noGrp="1"/>
          </p:cNvSpPr>
          <p:nvPr>
            <p:ph type="title"/>
          </p:nvPr>
        </p:nvSpPr>
        <p:spPr/>
        <p:txBody>
          <a:bodyPr/>
          <a:lstStyle/>
          <a:p>
            <a:r>
              <a:rPr lang="en-US" dirty="0"/>
              <a:t>EL &amp; Gifted Eligibility Form</a:t>
            </a:r>
          </a:p>
        </p:txBody>
      </p:sp>
    </p:spTree>
    <p:extLst>
      <p:ext uri="{BB962C8B-B14F-4D97-AF65-F5344CB8AC3E}">
        <p14:creationId xmlns:p14="http://schemas.microsoft.com/office/powerpoint/2010/main" val="407839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7D72CB15-5098-451F-8E2F-C5C5B9A7FC36}"/>
              </a:ext>
            </a:extLst>
          </p:cNvPr>
          <p:cNvPicPr>
            <a:picLocks noChangeAspect="1"/>
          </p:cNvPicPr>
          <p:nvPr/>
        </p:nvPicPr>
        <p:blipFill>
          <a:blip r:embed="rId3"/>
          <a:stretch>
            <a:fillRect/>
          </a:stretch>
        </p:blipFill>
        <p:spPr>
          <a:xfrm>
            <a:off x="195809" y="486143"/>
            <a:ext cx="8752381" cy="5885714"/>
          </a:xfrm>
          <a:prstGeom prst="rect">
            <a:avLst/>
          </a:prstGeom>
        </p:spPr>
      </p:pic>
    </p:spTree>
    <p:extLst>
      <p:ext uri="{BB962C8B-B14F-4D97-AF65-F5344CB8AC3E}">
        <p14:creationId xmlns:p14="http://schemas.microsoft.com/office/powerpoint/2010/main" val="2373737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5" name="TextBox 4">
            <a:extLst>
              <a:ext uri="{FF2B5EF4-FFF2-40B4-BE49-F238E27FC236}">
                <a16:creationId xmlns:a16="http://schemas.microsoft.com/office/drawing/2014/main" id="{163B3EF1-65DE-4DF1-9BB8-7D3603B256F1}"/>
              </a:ext>
            </a:extLst>
          </p:cNvPr>
          <p:cNvSpPr txBox="1"/>
          <p:nvPr/>
        </p:nvSpPr>
        <p:spPr>
          <a:xfrm>
            <a:off x="775854" y="659496"/>
            <a:ext cx="7592291" cy="646331"/>
          </a:xfrm>
          <a:prstGeom prst="rect">
            <a:avLst/>
          </a:prstGeom>
          <a:noFill/>
        </p:spPr>
        <p:txBody>
          <a:bodyPr wrap="square" rtlCol="0">
            <a:spAutoFit/>
          </a:bodyPr>
          <a:lstStyle/>
          <a:p>
            <a:r>
              <a:rPr lang="en-US" sz="3600" b="1" dirty="0"/>
              <a:t>Gifted &amp; EL Forms – District Edit</a:t>
            </a:r>
          </a:p>
        </p:txBody>
      </p:sp>
      <p:sp>
        <p:nvSpPr>
          <p:cNvPr id="2" name="TextBox 1">
            <a:extLst>
              <a:ext uri="{FF2B5EF4-FFF2-40B4-BE49-F238E27FC236}">
                <a16:creationId xmlns:a16="http://schemas.microsoft.com/office/drawing/2014/main" id="{A854FADB-5B3A-4A72-8502-2AAED102ECA1}"/>
              </a:ext>
            </a:extLst>
          </p:cNvPr>
          <p:cNvSpPr txBox="1"/>
          <p:nvPr/>
        </p:nvSpPr>
        <p:spPr>
          <a:xfrm>
            <a:off x="775854" y="1482437"/>
            <a:ext cx="7716982" cy="3785652"/>
          </a:xfrm>
          <a:prstGeom prst="rect">
            <a:avLst/>
          </a:prstGeom>
          <a:noFill/>
        </p:spPr>
        <p:txBody>
          <a:bodyPr wrap="square" rtlCol="0">
            <a:spAutoFit/>
          </a:bodyPr>
          <a:lstStyle/>
          <a:p>
            <a:r>
              <a:rPr lang="en-US" sz="2400" dirty="0"/>
              <a:t>We have made a BIG change in how Gifted &amp; EL Screener forms are managed- but it is only a slight cosmetic change. Many Directors/Coordinators have asked for this change. </a:t>
            </a:r>
          </a:p>
          <a:p>
            <a:endParaRPr lang="en-US" sz="2400" dirty="0"/>
          </a:p>
          <a:p>
            <a:r>
              <a:rPr lang="en-US" sz="2400" dirty="0"/>
              <a:t>Now a district level “Approver” can make edits even AFTER the form has been approved (in the past the district had to request DOE to make those changes). The fear of making a mistake, resulted in many districts delaying the Approval process- now they don’t have to delay, because they can edit/correct forms locally.</a:t>
            </a:r>
          </a:p>
        </p:txBody>
      </p:sp>
    </p:spTree>
    <p:extLst>
      <p:ext uri="{BB962C8B-B14F-4D97-AF65-F5344CB8AC3E}">
        <p14:creationId xmlns:p14="http://schemas.microsoft.com/office/powerpoint/2010/main" val="663559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4098" name="Picture 2">
            <a:extLst>
              <a:ext uri="{FF2B5EF4-FFF2-40B4-BE49-F238E27FC236}">
                <a16:creationId xmlns:a16="http://schemas.microsoft.com/office/drawing/2014/main" id="{6287ABC2-3E6F-4975-B340-738AAE607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863"/>
            <a:ext cx="9144000" cy="3470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3B3EF1-65DE-4DF1-9BB8-7D3603B256F1}"/>
              </a:ext>
            </a:extLst>
          </p:cNvPr>
          <p:cNvSpPr txBox="1"/>
          <p:nvPr/>
        </p:nvSpPr>
        <p:spPr>
          <a:xfrm>
            <a:off x="775854" y="659496"/>
            <a:ext cx="7592291" cy="646331"/>
          </a:xfrm>
          <a:prstGeom prst="rect">
            <a:avLst/>
          </a:prstGeom>
          <a:noFill/>
        </p:spPr>
        <p:txBody>
          <a:bodyPr wrap="square" rtlCol="0">
            <a:spAutoFit/>
          </a:bodyPr>
          <a:lstStyle/>
          <a:p>
            <a:r>
              <a:rPr lang="en-US" sz="3600" b="1" dirty="0"/>
              <a:t>Gifted &amp; EL Forms – Dynamic Icons</a:t>
            </a:r>
          </a:p>
        </p:txBody>
      </p:sp>
    </p:spTree>
    <p:extLst>
      <p:ext uri="{BB962C8B-B14F-4D97-AF65-F5344CB8AC3E}">
        <p14:creationId xmlns:p14="http://schemas.microsoft.com/office/powerpoint/2010/main" val="1117368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itle 1">
            <a:extLst>
              <a:ext uri="{FF2B5EF4-FFF2-40B4-BE49-F238E27FC236}">
                <a16:creationId xmlns:a16="http://schemas.microsoft.com/office/drawing/2014/main" id="{01837844-0455-412D-B419-763872FFB2B5}"/>
              </a:ext>
            </a:extLst>
          </p:cNvPr>
          <p:cNvSpPr>
            <a:spLocks noGrp="1"/>
          </p:cNvSpPr>
          <p:nvPr>
            <p:ph type="title"/>
          </p:nvPr>
        </p:nvSpPr>
        <p:spPr/>
        <p:txBody>
          <a:bodyPr/>
          <a:lstStyle/>
          <a:p>
            <a:r>
              <a:rPr lang="en-US" dirty="0"/>
              <a:t>More Detailed Data </a:t>
            </a:r>
          </a:p>
        </p:txBody>
      </p:sp>
    </p:spTree>
    <p:extLst>
      <p:ext uri="{BB962C8B-B14F-4D97-AF65-F5344CB8AC3E}">
        <p14:creationId xmlns:p14="http://schemas.microsoft.com/office/powerpoint/2010/main" val="4116633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30143891-EC0A-4DCE-B2F5-791712D88384}"/>
              </a:ext>
            </a:extLst>
          </p:cNvPr>
          <p:cNvPicPr>
            <a:picLocks noChangeAspect="1"/>
          </p:cNvPicPr>
          <p:nvPr/>
        </p:nvPicPr>
        <p:blipFill>
          <a:blip r:embed="rId3"/>
          <a:stretch>
            <a:fillRect/>
          </a:stretch>
        </p:blipFill>
        <p:spPr>
          <a:xfrm>
            <a:off x="304800" y="1178815"/>
            <a:ext cx="8666922" cy="4039473"/>
          </a:xfrm>
          <a:prstGeom prst="rect">
            <a:avLst/>
          </a:prstGeom>
        </p:spPr>
      </p:pic>
    </p:spTree>
    <p:extLst>
      <p:ext uri="{BB962C8B-B14F-4D97-AF65-F5344CB8AC3E}">
        <p14:creationId xmlns:p14="http://schemas.microsoft.com/office/powerpoint/2010/main" val="188916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itle 1">
            <a:extLst>
              <a:ext uri="{FF2B5EF4-FFF2-40B4-BE49-F238E27FC236}">
                <a16:creationId xmlns:a16="http://schemas.microsoft.com/office/drawing/2014/main" id="{E860B851-211D-47EB-8AEE-41C71D87580E}"/>
              </a:ext>
            </a:extLst>
          </p:cNvPr>
          <p:cNvSpPr>
            <a:spLocks noGrp="1"/>
          </p:cNvSpPr>
          <p:nvPr>
            <p:ph type="title"/>
          </p:nvPr>
        </p:nvSpPr>
        <p:spPr/>
        <p:txBody>
          <a:bodyPr/>
          <a:lstStyle/>
          <a:p>
            <a:r>
              <a:rPr lang="en-US" dirty="0"/>
              <a:t>Enrollment Data</a:t>
            </a:r>
          </a:p>
        </p:txBody>
      </p:sp>
    </p:spTree>
    <p:extLst>
      <p:ext uri="{BB962C8B-B14F-4D97-AF65-F5344CB8AC3E}">
        <p14:creationId xmlns:p14="http://schemas.microsoft.com/office/powerpoint/2010/main" val="1279001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ADFE210D-5C56-446D-AD74-D19D3137D189}"/>
              </a:ext>
            </a:extLst>
          </p:cNvPr>
          <p:cNvPicPr>
            <a:picLocks noChangeAspect="1"/>
          </p:cNvPicPr>
          <p:nvPr/>
        </p:nvPicPr>
        <p:blipFill>
          <a:blip r:embed="rId3"/>
          <a:stretch>
            <a:fillRect/>
          </a:stretch>
        </p:blipFill>
        <p:spPr>
          <a:xfrm>
            <a:off x="491047" y="1686143"/>
            <a:ext cx="8161905" cy="3485714"/>
          </a:xfrm>
          <a:prstGeom prst="rect">
            <a:avLst/>
          </a:prstGeom>
        </p:spPr>
      </p:pic>
    </p:spTree>
    <p:extLst>
      <p:ext uri="{BB962C8B-B14F-4D97-AF65-F5344CB8AC3E}">
        <p14:creationId xmlns:p14="http://schemas.microsoft.com/office/powerpoint/2010/main" val="3677954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CC1B703E-841C-4A32-BEBF-26830031DFD5}"/>
              </a:ext>
            </a:extLst>
          </p:cNvPr>
          <p:cNvPicPr>
            <a:picLocks noChangeAspect="1"/>
          </p:cNvPicPr>
          <p:nvPr/>
        </p:nvPicPr>
        <p:blipFill>
          <a:blip r:embed="rId3"/>
          <a:stretch>
            <a:fillRect/>
          </a:stretch>
        </p:blipFill>
        <p:spPr>
          <a:xfrm>
            <a:off x="607775" y="982662"/>
            <a:ext cx="7928449" cy="4413004"/>
          </a:xfrm>
          <a:prstGeom prst="rect">
            <a:avLst/>
          </a:prstGeom>
        </p:spPr>
      </p:pic>
    </p:spTree>
    <p:extLst>
      <p:ext uri="{BB962C8B-B14F-4D97-AF65-F5344CB8AC3E}">
        <p14:creationId xmlns:p14="http://schemas.microsoft.com/office/powerpoint/2010/main" val="2706212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DF10A77C-300A-4563-971F-A53A0313FCA9}"/>
              </a:ext>
            </a:extLst>
          </p:cNvPr>
          <p:cNvPicPr>
            <a:picLocks noChangeAspect="1"/>
          </p:cNvPicPr>
          <p:nvPr/>
        </p:nvPicPr>
        <p:blipFill>
          <a:blip r:embed="rId3"/>
          <a:stretch>
            <a:fillRect/>
          </a:stretch>
        </p:blipFill>
        <p:spPr>
          <a:xfrm>
            <a:off x="0" y="1542650"/>
            <a:ext cx="9144000" cy="3772699"/>
          </a:xfrm>
          <a:prstGeom prst="rect">
            <a:avLst/>
          </a:prstGeom>
        </p:spPr>
      </p:pic>
      <p:pic>
        <p:nvPicPr>
          <p:cNvPr id="5" name="Picture 2">
            <a:extLst>
              <a:ext uri="{FF2B5EF4-FFF2-40B4-BE49-F238E27FC236}">
                <a16:creationId xmlns:a16="http://schemas.microsoft.com/office/drawing/2014/main" id="{2925F6E4-80C0-49EF-85E0-52A03AA36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07" y="1064886"/>
            <a:ext cx="5789129" cy="472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itle 1">
            <a:extLst>
              <a:ext uri="{FF2B5EF4-FFF2-40B4-BE49-F238E27FC236}">
                <a16:creationId xmlns:a16="http://schemas.microsoft.com/office/drawing/2014/main" id="{6914C10A-2164-4D26-97A3-FA132810AD67}"/>
              </a:ext>
            </a:extLst>
          </p:cNvPr>
          <p:cNvSpPr>
            <a:spLocks noGrp="1"/>
          </p:cNvSpPr>
          <p:nvPr>
            <p:ph type="title"/>
          </p:nvPr>
        </p:nvSpPr>
        <p:spPr/>
        <p:txBody>
          <a:bodyPr/>
          <a:lstStyle/>
          <a:p>
            <a:r>
              <a:rPr lang="en-US" dirty="0"/>
              <a:t>Student Growth Targets</a:t>
            </a:r>
            <a:br>
              <a:rPr lang="en-US" dirty="0"/>
            </a:br>
            <a:endParaRPr lang="en-US" dirty="0"/>
          </a:p>
        </p:txBody>
      </p:sp>
    </p:spTree>
    <p:extLst>
      <p:ext uri="{BB962C8B-B14F-4D97-AF65-F5344CB8AC3E}">
        <p14:creationId xmlns:p14="http://schemas.microsoft.com/office/powerpoint/2010/main" val="2894759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050" name="Picture 2">
            <a:extLst>
              <a:ext uri="{FF2B5EF4-FFF2-40B4-BE49-F238E27FC236}">
                <a16:creationId xmlns:a16="http://schemas.microsoft.com/office/drawing/2014/main" id="{5ABD19DB-7435-4578-AEE8-80A4690FD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88" y="982662"/>
            <a:ext cx="8545698" cy="489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5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D50CE635-4C82-401C-B593-39F46F9C385A}"/>
              </a:ext>
            </a:extLst>
          </p:cNvPr>
          <p:cNvPicPr>
            <a:picLocks noChangeAspect="1"/>
          </p:cNvPicPr>
          <p:nvPr/>
        </p:nvPicPr>
        <p:blipFill>
          <a:blip r:embed="rId3"/>
          <a:stretch>
            <a:fillRect/>
          </a:stretch>
        </p:blipFill>
        <p:spPr>
          <a:xfrm>
            <a:off x="143428" y="652809"/>
            <a:ext cx="8857143" cy="5552381"/>
          </a:xfrm>
          <a:prstGeom prst="rect">
            <a:avLst/>
          </a:prstGeom>
        </p:spPr>
      </p:pic>
    </p:spTree>
    <p:extLst>
      <p:ext uri="{BB962C8B-B14F-4D97-AF65-F5344CB8AC3E}">
        <p14:creationId xmlns:p14="http://schemas.microsoft.com/office/powerpoint/2010/main" val="155062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4E021ABF-3B11-459F-B471-1235AB8F78C5}"/>
              </a:ext>
            </a:extLst>
          </p:cNvPr>
          <p:cNvPicPr>
            <a:picLocks noChangeAspect="1"/>
          </p:cNvPicPr>
          <p:nvPr/>
        </p:nvPicPr>
        <p:blipFill>
          <a:blip r:embed="rId3"/>
          <a:stretch>
            <a:fillRect/>
          </a:stretch>
        </p:blipFill>
        <p:spPr>
          <a:xfrm>
            <a:off x="0" y="1495514"/>
            <a:ext cx="9144000" cy="3866972"/>
          </a:xfrm>
          <a:prstGeom prst="rect">
            <a:avLst/>
          </a:prstGeom>
        </p:spPr>
      </p:pic>
    </p:spTree>
    <p:extLst>
      <p:ext uri="{BB962C8B-B14F-4D97-AF65-F5344CB8AC3E}">
        <p14:creationId xmlns:p14="http://schemas.microsoft.com/office/powerpoint/2010/main" val="1216819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0FC98526-5B76-475C-97E6-61AC3D591428}"/>
              </a:ext>
            </a:extLst>
          </p:cNvPr>
          <p:cNvPicPr>
            <a:picLocks noChangeAspect="1"/>
          </p:cNvPicPr>
          <p:nvPr/>
        </p:nvPicPr>
        <p:blipFill>
          <a:blip r:embed="rId3"/>
          <a:stretch>
            <a:fillRect/>
          </a:stretch>
        </p:blipFill>
        <p:spPr>
          <a:xfrm>
            <a:off x="849668" y="1195851"/>
            <a:ext cx="7895238" cy="4095238"/>
          </a:xfrm>
          <a:prstGeom prst="rect">
            <a:avLst/>
          </a:prstGeom>
        </p:spPr>
      </p:pic>
    </p:spTree>
    <p:extLst>
      <p:ext uri="{BB962C8B-B14F-4D97-AF65-F5344CB8AC3E}">
        <p14:creationId xmlns:p14="http://schemas.microsoft.com/office/powerpoint/2010/main" val="1980695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EBD1D5FA-3E7B-463F-9D3C-054C1E8EAF20}"/>
              </a:ext>
            </a:extLst>
          </p:cNvPr>
          <p:cNvPicPr>
            <a:picLocks noChangeAspect="1"/>
          </p:cNvPicPr>
          <p:nvPr/>
        </p:nvPicPr>
        <p:blipFill>
          <a:blip r:embed="rId3"/>
          <a:stretch>
            <a:fillRect/>
          </a:stretch>
        </p:blipFill>
        <p:spPr>
          <a:xfrm>
            <a:off x="477078" y="570961"/>
            <a:ext cx="8362122" cy="5356436"/>
          </a:xfrm>
          <a:prstGeom prst="rect">
            <a:avLst/>
          </a:prstGeom>
        </p:spPr>
      </p:pic>
    </p:spTree>
    <p:extLst>
      <p:ext uri="{BB962C8B-B14F-4D97-AF65-F5344CB8AC3E}">
        <p14:creationId xmlns:p14="http://schemas.microsoft.com/office/powerpoint/2010/main" val="3036022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4FFAB7A0-3AB8-4115-AFC1-B4B57AAC3F85}"/>
              </a:ext>
            </a:extLst>
          </p:cNvPr>
          <p:cNvPicPr>
            <a:picLocks noChangeAspect="1"/>
          </p:cNvPicPr>
          <p:nvPr/>
        </p:nvPicPr>
        <p:blipFill>
          <a:blip r:embed="rId3"/>
          <a:stretch>
            <a:fillRect/>
          </a:stretch>
        </p:blipFill>
        <p:spPr>
          <a:xfrm>
            <a:off x="2013341" y="397803"/>
            <a:ext cx="5474137" cy="5140035"/>
          </a:xfrm>
          <a:prstGeom prst="rect">
            <a:avLst/>
          </a:prstGeom>
        </p:spPr>
      </p:pic>
    </p:spTree>
    <p:extLst>
      <p:ext uri="{BB962C8B-B14F-4D97-AF65-F5344CB8AC3E}">
        <p14:creationId xmlns:p14="http://schemas.microsoft.com/office/powerpoint/2010/main" val="2283181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D48F71F2-F004-4FED-8350-F131924E9D0A}"/>
              </a:ext>
            </a:extLst>
          </p:cNvPr>
          <p:cNvPicPr>
            <a:picLocks noChangeAspect="1"/>
          </p:cNvPicPr>
          <p:nvPr/>
        </p:nvPicPr>
        <p:blipFill>
          <a:blip r:embed="rId3"/>
          <a:stretch>
            <a:fillRect/>
          </a:stretch>
        </p:blipFill>
        <p:spPr>
          <a:xfrm>
            <a:off x="72000" y="533762"/>
            <a:ext cx="9000000" cy="5790476"/>
          </a:xfrm>
          <a:prstGeom prst="rect">
            <a:avLst/>
          </a:prstGeom>
        </p:spPr>
      </p:pic>
      <p:sp>
        <p:nvSpPr>
          <p:cNvPr id="5" name="TextBox 4">
            <a:extLst>
              <a:ext uri="{FF2B5EF4-FFF2-40B4-BE49-F238E27FC236}">
                <a16:creationId xmlns:a16="http://schemas.microsoft.com/office/drawing/2014/main" id="{5003CB4B-E151-4899-9194-CBDBC163DD93}"/>
              </a:ext>
            </a:extLst>
          </p:cNvPr>
          <p:cNvSpPr txBox="1"/>
          <p:nvPr/>
        </p:nvSpPr>
        <p:spPr>
          <a:xfrm>
            <a:off x="1351722" y="1453873"/>
            <a:ext cx="2994991" cy="707886"/>
          </a:xfrm>
          <a:prstGeom prst="rect">
            <a:avLst/>
          </a:prstGeom>
          <a:noFill/>
        </p:spPr>
        <p:txBody>
          <a:bodyPr wrap="square" rtlCol="0">
            <a:spAutoFit/>
          </a:bodyPr>
          <a:lstStyle/>
          <a:p>
            <a:pPr algn="ctr"/>
            <a:r>
              <a:rPr lang="en-US" sz="2000" b="1" dirty="0">
                <a:solidFill>
                  <a:srgbClr val="FF0000"/>
                </a:solidFill>
              </a:rPr>
              <a:t>Where do the growth model targets come from?</a:t>
            </a:r>
          </a:p>
        </p:txBody>
      </p:sp>
    </p:spTree>
    <p:extLst>
      <p:ext uri="{BB962C8B-B14F-4D97-AF65-F5344CB8AC3E}">
        <p14:creationId xmlns:p14="http://schemas.microsoft.com/office/powerpoint/2010/main" val="3252358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2" name="TextBox 1"/>
          <p:cNvSpPr txBox="1"/>
          <p:nvPr/>
        </p:nvSpPr>
        <p:spPr>
          <a:xfrm>
            <a:off x="974636" y="819621"/>
            <a:ext cx="7592291" cy="4524315"/>
          </a:xfrm>
          <a:prstGeom prst="rect">
            <a:avLst/>
          </a:prstGeom>
          <a:noFill/>
        </p:spPr>
        <p:txBody>
          <a:bodyPr wrap="square" rtlCol="0">
            <a:spAutoFit/>
          </a:bodyPr>
          <a:lstStyle/>
          <a:p>
            <a:r>
              <a:rPr lang="en-US" b="1" dirty="0"/>
              <a:t>Growth target explanation</a:t>
            </a:r>
            <a:endParaRPr lang="en-US" dirty="0"/>
          </a:p>
          <a:p>
            <a:r>
              <a:rPr lang="en-US" dirty="0"/>
              <a:t>Growth targets range from 1 to 99 and describe how much growth a student likely needs to be on the path to reach different achievement levels on the next assessment. In other words, growth targets tell us “if you grow this much (e.g., 70</a:t>
            </a:r>
            <a:r>
              <a:rPr lang="en-US" baseline="30000" dirty="0"/>
              <a:t>th</a:t>
            </a:r>
            <a:r>
              <a:rPr lang="en-US" dirty="0"/>
              <a:t> percentile), you will likely reach this achievement level.” Three levels of targets are provided:</a:t>
            </a:r>
          </a:p>
          <a:p>
            <a:r>
              <a:rPr lang="en-US" dirty="0"/>
              <a:t> </a:t>
            </a:r>
          </a:p>
          <a:p>
            <a:r>
              <a:rPr lang="en-US" dirty="0"/>
              <a:t>• Developing Learner Target: The amount of growth a student likely needs to demonstrate to become or remain a Developing Learner.</a:t>
            </a:r>
          </a:p>
          <a:p>
            <a:r>
              <a:rPr lang="en-US" dirty="0"/>
              <a:t>• Proficient Learner Target: The amount of growth a student likely needs to demonstrate to become or remain a Proficient Learner.</a:t>
            </a:r>
          </a:p>
          <a:p>
            <a:r>
              <a:rPr lang="en-US" dirty="0"/>
              <a:t>• Distinguished Learner Target: The amount of growth a student likely needs to demonstrate to become or remain a Distinguished Learner.</a:t>
            </a:r>
          </a:p>
          <a:p>
            <a:r>
              <a:rPr lang="en-US" dirty="0"/>
              <a:t> </a:t>
            </a:r>
          </a:p>
          <a:p>
            <a:r>
              <a:rPr lang="en-US" dirty="0"/>
              <a:t>Growth targets are based on a one-year timeframe and are </a:t>
            </a:r>
          </a:p>
          <a:p>
            <a:r>
              <a:rPr lang="en-US" dirty="0"/>
              <a:t>recalculated each year.</a:t>
            </a:r>
          </a:p>
        </p:txBody>
      </p:sp>
    </p:spTree>
    <p:extLst>
      <p:ext uri="{BB962C8B-B14F-4D97-AF65-F5344CB8AC3E}">
        <p14:creationId xmlns:p14="http://schemas.microsoft.com/office/powerpoint/2010/main" val="3478587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3595C442-83E7-40C8-8BE7-4FEF86EA5FF4}"/>
              </a:ext>
            </a:extLst>
          </p:cNvPr>
          <p:cNvSpPr>
            <a:spLocks noGrp="1"/>
          </p:cNvSpPr>
          <p:nvPr>
            <p:ph type="title"/>
          </p:nvPr>
        </p:nvSpPr>
        <p:spPr/>
        <p:txBody>
          <a:bodyPr>
            <a:normAutofit/>
          </a:bodyPr>
          <a:lstStyle/>
          <a:p>
            <a:r>
              <a:rPr lang="en-US" dirty="0"/>
              <a:t>Student Growth </a:t>
            </a:r>
            <a:br>
              <a:rPr lang="en-US" dirty="0"/>
            </a:br>
            <a:r>
              <a:rPr lang="en-US" dirty="0"/>
              <a:t>Percentage Reports</a:t>
            </a:r>
          </a:p>
        </p:txBody>
      </p:sp>
    </p:spTree>
    <p:extLst>
      <p:ext uri="{BB962C8B-B14F-4D97-AF65-F5344CB8AC3E}">
        <p14:creationId xmlns:p14="http://schemas.microsoft.com/office/powerpoint/2010/main" val="2237469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3629AE2C-52DA-49DF-9827-2F1BC4DB0DE1}"/>
              </a:ext>
            </a:extLst>
          </p:cNvPr>
          <p:cNvPicPr>
            <a:picLocks noChangeAspect="1"/>
          </p:cNvPicPr>
          <p:nvPr/>
        </p:nvPicPr>
        <p:blipFill>
          <a:blip r:embed="rId3"/>
          <a:stretch>
            <a:fillRect/>
          </a:stretch>
        </p:blipFill>
        <p:spPr>
          <a:xfrm>
            <a:off x="0" y="1369262"/>
            <a:ext cx="9144000" cy="4506076"/>
          </a:xfrm>
          <a:prstGeom prst="rect">
            <a:avLst/>
          </a:prstGeom>
        </p:spPr>
      </p:pic>
      <p:sp>
        <p:nvSpPr>
          <p:cNvPr id="5" name="TextBox 4">
            <a:extLst>
              <a:ext uri="{FF2B5EF4-FFF2-40B4-BE49-F238E27FC236}">
                <a16:creationId xmlns:a16="http://schemas.microsoft.com/office/drawing/2014/main" id="{1A89B134-EA29-461A-A2D2-248B186D0E56}"/>
              </a:ext>
            </a:extLst>
          </p:cNvPr>
          <p:cNvSpPr txBox="1"/>
          <p:nvPr/>
        </p:nvSpPr>
        <p:spPr>
          <a:xfrm>
            <a:off x="566124" y="0"/>
            <a:ext cx="7592291" cy="1446550"/>
          </a:xfrm>
          <a:prstGeom prst="rect">
            <a:avLst/>
          </a:prstGeom>
          <a:noFill/>
        </p:spPr>
        <p:txBody>
          <a:bodyPr wrap="square" rtlCol="0">
            <a:spAutoFit/>
          </a:bodyPr>
          <a:lstStyle/>
          <a:p>
            <a:r>
              <a:rPr lang="en-US" sz="4400" b="1" dirty="0"/>
              <a:t>Student Growth Percentage Reports</a:t>
            </a:r>
          </a:p>
        </p:txBody>
      </p:sp>
    </p:spTree>
    <p:extLst>
      <p:ext uri="{BB962C8B-B14F-4D97-AF65-F5344CB8AC3E}">
        <p14:creationId xmlns:p14="http://schemas.microsoft.com/office/powerpoint/2010/main" val="3075365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5" name="TextBox 4">
            <a:extLst>
              <a:ext uri="{FF2B5EF4-FFF2-40B4-BE49-F238E27FC236}">
                <a16:creationId xmlns:a16="http://schemas.microsoft.com/office/drawing/2014/main" id="{8CBE3E73-A337-4948-BC8F-BDC29EE5A1E1}"/>
              </a:ext>
            </a:extLst>
          </p:cNvPr>
          <p:cNvSpPr txBox="1"/>
          <p:nvPr/>
        </p:nvSpPr>
        <p:spPr>
          <a:xfrm>
            <a:off x="392704" y="0"/>
            <a:ext cx="7592291" cy="1446550"/>
          </a:xfrm>
          <a:prstGeom prst="rect">
            <a:avLst/>
          </a:prstGeom>
          <a:noFill/>
        </p:spPr>
        <p:txBody>
          <a:bodyPr wrap="square" rtlCol="0">
            <a:spAutoFit/>
          </a:bodyPr>
          <a:lstStyle/>
          <a:p>
            <a:r>
              <a:rPr lang="en-US" sz="4400" b="1" dirty="0"/>
              <a:t>Student Growth Percentage Reports</a:t>
            </a:r>
          </a:p>
        </p:txBody>
      </p:sp>
      <p:pic>
        <p:nvPicPr>
          <p:cNvPr id="6" name="Picture 5">
            <a:extLst>
              <a:ext uri="{FF2B5EF4-FFF2-40B4-BE49-F238E27FC236}">
                <a16:creationId xmlns:a16="http://schemas.microsoft.com/office/drawing/2014/main" id="{314B74EC-BC41-43F3-87FB-3C4A3C7CE662}"/>
              </a:ext>
            </a:extLst>
          </p:cNvPr>
          <p:cNvPicPr>
            <a:picLocks noChangeAspect="1"/>
          </p:cNvPicPr>
          <p:nvPr/>
        </p:nvPicPr>
        <p:blipFill>
          <a:blip r:embed="rId3"/>
          <a:stretch>
            <a:fillRect/>
          </a:stretch>
        </p:blipFill>
        <p:spPr>
          <a:xfrm>
            <a:off x="0" y="1468406"/>
            <a:ext cx="9144000" cy="4406932"/>
          </a:xfrm>
          <a:prstGeom prst="rect">
            <a:avLst/>
          </a:prstGeom>
        </p:spPr>
      </p:pic>
    </p:spTree>
    <p:extLst>
      <p:ext uri="{BB962C8B-B14F-4D97-AF65-F5344CB8AC3E}">
        <p14:creationId xmlns:p14="http://schemas.microsoft.com/office/powerpoint/2010/main" val="2198855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FF0867C6-0A3E-42BD-BE7B-8442C0199AC9}"/>
              </a:ext>
            </a:extLst>
          </p:cNvPr>
          <p:cNvSpPr>
            <a:spLocks noGrp="1"/>
          </p:cNvSpPr>
          <p:nvPr>
            <p:ph type="title"/>
          </p:nvPr>
        </p:nvSpPr>
        <p:spPr/>
        <p:txBody>
          <a:bodyPr/>
          <a:lstStyle/>
          <a:p>
            <a:r>
              <a:rPr lang="en-US" dirty="0"/>
              <a:t>School Improvement Dashboard</a:t>
            </a:r>
            <a:br>
              <a:rPr lang="en-US" dirty="0"/>
            </a:br>
            <a:endParaRPr lang="en-US" dirty="0"/>
          </a:p>
        </p:txBody>
      </p:sp>
    </p:spTree>
    <p:extLst>
      <p:ext uri="{BB962C8B-B14F-4D97-AF65-F5344CB8AC3E}">
        <p14:creationId xmlns:p14="http://schemas.microsoft.com/office/powerpoint/2010/main" val="199418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1026" name="Picture 2">
            <a:extLst>
              <a:ext uri="{FF2B5EF4-FFF2-40B4-BE49-F238E27FC236}">
                <a16:creationId xmlns:a16="http://schemas.microsoft.com/office/drawing/2014/main" id="{5487745F-53BC-4BE0-95FA-F68DA2138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600075"/>
            <a:ext cx="8829675"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47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9B3DD5CB-32FB-48AC-A7E3-424AFE796371}"/>
              </a:ext>
            </a:extLst>
          </p:cNvPr>
          <p:cNvPicPr>
            <a:picLocks noChangeAspect="1"/>
          </p:cNvPicPr>
          <p:nvPr/>
        </p:nvPicPr>
        <p:blipFill>
          <a:blip r:embed="rId3"/>
          <a:stretch>
            <a:fillRect/>
          </a:stretch>
        </p:blipFill>
        <p:spPr>
          <a:xfrm>
            <a:off x="1039662" y="597029"/>
            <a:ext cx="7393691" cy="4929127"/>
          </a:xfrm>
          <a:prstGeom prst="rect">
            <a:avLst/>
          </a:prstGeom>
        </p:spPr>
      </p:pic>
    </p:spTree>
    <p:extLst>
      <p:ext uri="{BB962C8B-B14F-4D97-AF65-F5344CB8AC3E}">
        <p14:creationId xmlns:p14="http://schemas.microsoft.com/office/powerpoint/2010/main" val="3997122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6" name="Picture 5">
            <a:extLst>
              <a:ext uri="{FF2B5EF4-FFF2-40B4-BE49-F238E27FC236}">
                <a16:creationId xmlns:a16="http://schemas.microsoft.com/office/drawing/2014/main" id="{99D6B288-8467-45DD-B768-8F1CE50EBBD7}"/>
              </a:ext>
            </a:extLst>
          </p:cNvPr>
          <p:cNvPicPr>
            <a:picLocks noChangeAspect="1"/>
          </p:cNvPicPr>
          <p:nvPr/>
        </p:nvPicPr>
        <p:blipFill>
          <a:blip r:embed="rId3"/>
          <a:stretch>
            <a:fillRect/>
          </a:stretch>
        </p:blipFill>
        <p:spPr>
          <a:xfrm>
            <a:off x="248478" y="1598698"/>
            <a:ext cx="8789471" cy="3459200"/>
          </a:xfrm>
          <a:prstGeom prst="rect">
            <a:avLst/>
          </a:prstGeom>
        </p:spPr>
      </p:pic>
    </p:spTree>
    <p:extLst>
      <p:ext uri="{BB962C8B-B14F-4D97-AF65-F5344CB8AC3E}">
        <p14:creationId xmlns:p14="http://schemas.microsoft.com/office/powerpoint/2010/main" val="2229931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4D956ABC-F632-453C-AC1C-B3AD9239F910}"/>
              </a:ext>
            </a:extLst>
          </p:cNvPr>
          <p:cNvPicPr>
            <a:picLocks noChangeAspect="1"/>
          </p:cNvPicPr>
          <p:nvPr/>
        </p:nvPicPr>
        <p:blipFill>
          <a:blip r:embed="rId3"/>
          <a:stretch>
            <a:fillRect/>
          </a:stretch>
        </p:blipFill>
        <p:spPr>
          <a:xfrm>
            <a:off x="0" y="1354823"/>
            <a:ext cx="9144000" cy="4148353"/>
          </a:xfrm>
          <a:prstGeom prst="rect">
            <a:avLst/>
          </a:prstGeom>
        </p:spPr>
      </p:pic>
    </p:spTree>
    <p:extLst>
      <p:ext uri="{BB962C8B-B14F-4D97-AF65-F5344CB8AC3E}">
        <p14:creationId xmlns:p14="http://schemas.microsoft.com/office/powerpoint/2010/main" val="2082763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E321F441-B911-4149-95F0-CBE0CBD9F9EA}"/>
              </a:ext>
            </a:extLst>
          </p:cNvPr>
          <p:cNvPicPr>
            <a:picLocks noChangeAspect="1"/>
          </p:cNvPicPr>
          <p:nvPr/>
        </p:nvPicPr>
        <p:blipFill>
          <a:blip r:embed="rId3"/>
          <a:stretch>
            <a:fillRect/>
          </a:stretch>
        </p:blipFill>
        <p:spPr>
          <a:xfrm>
            <a:off x="0" y="1295174"/>
            <a:ext cx="9144000" cy="4267651"/>
          </a:xfrm>
          <a:prstGeom prst="rect">
            <a:avLst/>
          </a:prstGeom>
        </p:spPr>
      </p:pic>
    </p:spTree>
    <p:extLst>
      <p:ext uri="{BB962C8B-B14F-4D97-AF65-F5344CB8AC3E}">
        <p14:creationId xmlns:p14="http://schemas.microsoft.com/office/powerpoint/2010/main" val="1009455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AA5835F2-E9E1-4975-94A1-E85868DEA6BB}"/>
              </a:ext>
            </a:extLst>
          </p:cNvPr>
          <p:cNvPicPr>
            <a:picLocks noChangeAspect="1"/>
          </p:cNvPicPr>
          <p:nvPr/>
        </p:nvPicPr>
        <p:blipFill>
          <a:blip r:embed="rId3"/>
          <a:stretch>
            <a:fillRect/>
          </a:stretch>
        </p:blipFill>
        <p:spPr>
          <a:xfrm>
            <a:off x="0" y="2145220"/>
            <a:ext cx="9144000" cy="2567560"/>
          </a:xfrm>
          <a:prstGeom prst="rect">
            <a:avLst/>
          </a:prstGeom>
        </p:spPr>
      </p:pic>
    </p:spTree>
    <p:extLst>
      <p:ext uri="{BB962C8B-B14F-4D97-AF65-F5344CB8AC3E}">
        <p14:creationId xmlns:p14="http://schemas.microsoft.com/office/powerpoint/2010/main" val="2552622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A97C55BA-F92F-4735-B2E8-77016B6A144A}"/>
              </a:ext>
            </a:extLst>
          </p:cNvPr>
          <p:cNvSpPr>
            <a:spLocks noGrp="1"/>
          </p:cNvSpPr>
          <p:nvPr>
            <p:ph type="title"/>
          </p:nvPr>
        </p:nvSpPr>
        <p:spPr/>
        <p:txBody>
          <a:bodyPr/>
          <a:lstStyle/>
          <a:p>
            <a:r>
              <a:rPr lang="en-US" dirty="0"/>
              <a:t>Student Profile Page</a:t>
            </a:r>
          </a:p>
        </p:txBody>
      </p:sp>
    </p:spTree>
    <p:extLst>
      <p:ext uri="{BB962C8B-B14F-4D97-AF65-F5344CB8AC3E}">
        <p14:creationId xmlns:p14="http://schemas.microsoft.com/office/powerpoint/2010/main" val="2818916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7488" y="365125"/>
            <a:ext cx="7656512" cy="1325563"/>
          </a:xfrm>
        </p:spPr>
        <p:txBody>
          <a:bodyPr>
            <a:normAutofit/>
          </a:bodyPr>
          <a:lstStyle/>
          <a:p>
            <a:r>
              <a:rPr lang="en-US" dirty="0"/>
              <a:t>Downloadable Student Growth Reports</a:t>
            </a:r>
          </a:p>
        </p:txBody>
      </p:sp>
      <p:pic>
        <p:nvPicPr>
          <p:cNvPr id="7170" name="Picture 2" descr="C:\Users\CAROL~1.MOO\AppData\Local\Temp\SNAGHTML15eea6dc.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73125" y="1690688"/>
            <a:ext cx="7397750" cy="4187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32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5" name="Picture 4">
            <a:extLst>
              <a:ext uri="{FF2B5EF4-FFF2-40B4-BE49-F238E27FC236}">
                <a16:creationId xmlns:a16="http://schemas.microsoft.com/office/drawing/2014/main" id="{6589E12C-2146-41AD-A9C5-FBF057334CAB}"/>
              </a:ext>
            </a:extLst>
          </p:cNvPr>
          <p:cNvPicPr>
            <a:picLocks noChangeAspect="1"/>
          </p:cNvPicPr>
          <p:nvPr/>
        </p:nvPicPr>
        <p:blipFill>
          <a:blip r:embed="rId3"/>
          <a:stretch>
            <a:fillRect/>
          </a:stretch>
        </p:blipFill>
        <p:spPr>
          <a:xfrm>
            <a:off x="108031" y="694500"/>
            <a:ext cx="8927938" cy="2734500"/>
          </a:xfrm>
          <a:prstGeom prst="rect">
            <a:avLst/>
          </a:prstGeom>
          <a:ln w="25400">
            <a:solidFill>
              <a:schemeClr val="tx2"/>
            </a:solidFill>
          </a:ln>
        </p:spPr>
      </p:pic>
      <p:pic>
        <p:nvPicPr>
          <p:cNvPr id="6" name="Picture 5">
            <a:extLst>
              <a:ext uri="{FF2B5EF4-FFF2-40B4-BE49-F238E27FC236}">
                <a16:creationId xmlns:a16="http://schemas.microsoft.com/office/drawing/2014/main" id="{1A4D450C-1903-4A26-A540-D13DF577FE96}"/>
              </a:ext>
            </a:extLst>
          </p:cNvPr>
          <p:cNvPicPr>
            <a:picLocks noChangeAspect="1"/>
          </p:cNvPicPr>
          <p:nvPr/>
        </p:nvPicPr>
        <p:blipFill>
          <a:blip r:embed="rId4"/>
          <a:stretch>
            <a:fillRect/>
          </a:stretch>
        </p:blipFill>
        <p:spPr>
          <a:xfrm>
            <a:off x="558017" y="3611954"/>
            <a:ext cx="8281183" cy="2439899"/>
          </a:xfrm>
          <a:prstGeom prst="rect">
            <a:avLst/>
          </a:prstGeom>
          <a:ln w="25400">
            <a:solidFill>
              <a:schemeClr val="tx2"/>
            </a:solidFill>
          </a:ln>
        </p:spPr>
      </p:pic>
    </p:spTree>
    <p:extLst>
      <p:ext uri="{BB962C8B-B14F-4D97-AF65-F5344CB8AC3E}">
        <p14:creationId xmlns:p14="http://schemas.microsoft.com/office/powerpoint/2010/main" val="866872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2F0DBE19-1835-4B27-991B-60F5F30ACC9D}"/>
              </a:ext>
            </a:extLst>
          </p:cNvPr>
          <p:cNvPicPr>
            <a:picLocks noChangeAspect="1"/>
          </p:cNvPicPr>
          <p:nvPr/>
        </p:nvPicPr>
        <p:blipFill>
          <a:blip r:embed="rId3"/>
          <a:stretch>
            <a:fillRect/>
          </a:stretch>
        </p:blipFill>
        <p:spPr>
          <a:xfrm>
            <a:off x="414867" y="188171"/>
            <a:ext cx="7653830" cy="2555029"/>
          </a:xfrm>
          <a:prstGeom prst="rect">
            <a:avLst/>
          </a:prstGeom>
          <a:ln w="25400">
            <a:solidFill>
              <a:schemeClr val="tx1"/>
            </a:solidFill>
          </a:ln>
        </p:spPr>
      </p:pic>
      <p:pic>
        <p:nvPicPr>
          <p:cNvPr id="2" name="Picture 1">
            <a:extLst>
              <a:ext uri="{FF2B5EF4-FFF2-40B4-BE49-F238E27FC236}">
                <a16:creationId xmlns:a16="http://schemas.microsoft.com/office/drawing/2014/main" id="{B02CCA3C-6430-4EA4-BA6A-8125CA580DC5}"/>
              </a:ext>
            </a:extLst>
          </p:cNvPr>
          <p:cNvPicPr>
            <a:picLocks noChangeAspect="1"/>
          </p:cNvPicPr>
          <p:nvPr/>
        </p:nvPicPr>
        <p:blipFill>
          <a:blip r:embed="rId4"/>
          <a:stretch>
            <a:fillRect/>
          </a:stretch>
        </p:blipFill>
        <p:spPr>
          <a:xfrm>
            <a:off x="99556" y="2190898"/>
            <a:ext cx="8944888" cy="4351282"/>
          </a:xfrm>
          <a:prstGeom prst="rect">
            <a:avLst/>
          </a:prstGeom>
          <a:ln w="31750">
            <a:solidFill>
              <a:schemeClr val="tx2"/>
            </a:solidFill>
          </a:ln>
        </p:spPr>
      </p:pic>
    </p:spTree>
    <p:extLst>
      <p:ext uri="{BB962C8B-B14F-4D97-AF65-F5344CB8AC3E}">
        <p14:creationId xmlns:p14="http://schemas.microsoft.com/office/powerpoint/2010/main" val="1728230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4098" name="Picture 2" descr="C:\Users\Hubert\AppData\Local\Temp\SNAGHTML1287c9d9.PNG">
            <a:extLst>
              <a:ext uri="{FF2B5EF4-FFF2-40B4-BE49-F238E27FC236}">
                <a16:creationId xmlns:a16="http://schemas.microsoft.com/office/drawing/2014/main" id="{54E5C078-86B4-47DB-A5ED-C6587D63C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07" y="189645"/>
            <a:ext cx="7539365" cy="597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4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78B01572-31BC-4B6A-B2ED-85B107F58BFD}"/>
              </a:ext>
            </a:extLst>
          </p:cNvPr>
          <p:cNvSpPr>
            <a:spLocks noGrp="1"/>
          </p:cNvSpPr>
          <p:nvPr>
            <p:ph type="title"/>
          </p:nvPr>
        </p:nvSpPr>
        <p:spPr/>
        <p:txBody>
          <a:bodyPr/>
          <a:lstStyle/>
          <a:p>
            <a:r>
              <a:rPr lang="en-US" dirty="0"/>
              <a:t>Progress Monitoring (CLIP) &amp;</a:t>
            </a:r>
            <a:br>
              <a:rPr lang="en-US" dirty="0"/>
            </a:br>
            <a:r>
              <a:rPr lang="en-US" dirty="0"/>
              <a:t>Cross Functional Monitoring</a:t>
            </a:r>
          </a:p>
        </p:txBody>
      </p:sp>
    </p:spTree>
    <p:extLst>
      <p:ext uri="{BB962C8B-B14F-4D97-AF65-F5344CB8AC3E}">
        <p14:creationId xmlns:p14="http://schemas.microsoft.com/office/powerpoint/2010/main" val="1129715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2" name="Picture 1">
            <a:extLst>
              <a:ext uri="{FF2B5EF4-FFF2-40B4-BE49-F238E27FC236}">
                <a16:creationId xmlns:a16="http://schemas.microsoft.com/office/drawing/2014/main" id="{74EDD3A8-4029-40E1-AA88-314F3975FB69}"/>
              </a:ext>
            </a:extLst>
          </p:cNvPr>
          <p:cNvPicPr>
            <a:picLocks noChangeAspect="1"/>
          </p:cNvPicPr>
          <p:nvPr/>
        </p:nvPicPr>
        <p:blipFill>
          <a:blip r:embed="rId3"/>
          <a:stretch>
            <a:fillRect/>
          </a:stretch>
        </p:blipFill>
        <p:spPr>
          <a:xfrm>
            <a:off x="1040524" y="319295"/>
            <a:ext cx="6047867" cy="4915501"/>
          </a:xfrm>
          <a:prstGeom prst="rect">
            <a:avLst/>
          </a:prstGeom>
          <a:ln w="25400">
            <a:solidFill>
              <a:schemeClr val="tx1"/>
            </a:solidFill>
          </a:ln>
        </p:spPr>
      </p:pic>
    </p:spTree>
    <p:extLst>
      <p:ext uri="{BB962C8B-B14F-4D97-AF65-F5344CB8AC3E}">
        <p14:creationId xmlns:p14="http://schemas.microsoft.com/office/powerpoint/2010/main" val="3156730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1650A6AD-0D10-4C01-89D2-A85B3DCF53D2}"/>
              </a:ext>
            </a:extLst>
          </p:cNvPr>
          <p:cNvSpPr>
            <a:spLocks noGrp="1"/>
          </p:cNvSpPr>
          <p:nvPr>
            <p:ph type="title"/>
          </p:nvPr>
        </p:nvSpPr>
        <p:spPr/>
        <p:txBody>
          <a:bodyPr>
            <a:normAutofit fontScale="90000"/>
          </a:bodyPr>
          <a:lstStyle/>
          <a:p>
            <a:r>
              <a:rPr lang="en-US" dirty="0"/>
              <a:t>Equitable Services for </a:t>
            </a:r>
            <a:br>
              <a:rPr lang="en-US" dirty="0"/>
            </a:br>
            <a:r>
              <a:rPr lang="en-US" dirty="0"/>
              <a:t>Private School      </a:t>
            </a:r>
            <a:br>
              <a:rPr lang="en-US" dirty="0"/>
            </a:br>
            <a:r>
              <a:rPr lang="en-US" dirty="0"/>
              <a:t>ES4PS</a:t>
            </a:r>
            <a:br>
              <a:rPr lang="en-US" dirty="0"/>
            </a:br>
            <a:endParaRPr lang="en-US" dirty="0"/>
          </a:p>
        </p:txBody>
      </p:sp>
    </p:spTree>
    <p:extLst>
      <p:ext uri="{BB962C8B-B14F-4D97-AF65-F5344CB8AC3E}">
        <p14:creationId xmlns:p14="http://schemas.microsoft.com/office/powerpoint/2010/main" val="2068024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828783ED-6D82-4444-9E92-66A7B329F604}"/>
              </a:ext>
            </a:extLst>
          </p:cNvPr>
          <p:cNvPicPr>
            <a:picLocks noChangeAspect="1"/>
          </p:cNvPicPr>
          <p:nvPr/>
        </p:nvPicPr>
        <p:blipFill>
          <a:blip r:embed="rId3"/>
          <a:stretch>
            <a:fillRect/>
          </a:stretch>
        </p:blipFill>
        <p:spPr>
          <a:xfrm>
            <a:off x="728622" y="1258957"/>
            <a:ext cx="7921528" cy="3818290"/>
          </a:xfrm>
          <a:prstGeom prst="rect">
            <a:avLst/>
          </a:prstGeom>
        </p:spPr>
      </p:pic>
      <p:sp>
        <p:nvSpPr>
          <p:cNvPr id="5" name="TextBox 4">
            <a:extLst>
              <a:ext uri="{FF2B5EF4-FFF2-40B4-BE49-F238E27FC236}">
                <a16:creationId xmlns:a16="http://schemas.microsoft.com/office/drawing/2014/main" id="{86260DE9-E753-401E-BD4B-C504DCA35C18}"/>
              </a:ext>
            </a:extLst>
          </p:cNvPr>
          <p:cNvSpPr txBox="1"/>
          <p:nvPr/>
        </p:nvSpPr>
        <p:spPr>
          <a:xfrm>
            <a:off x="728622" y="304800"/>
            <a:ext cx="7921528" cy="646331"/>
          </a:xfrm>
          <a:prstGeom prst="rect">
            <a:avLst/>
          </a:prstGeom>
          <a:noFill/>
        </p:spPr>
        <p:txBody>
          <a:bodyPr wrap="square" rtlCol="0">
            <a:spAutoFit/>
          </a:bodyPr>
          <a:lstStyle/>
          <a:p>
            <a:r>
              <a:rPr lang="en-US" dirty="0">
                <a:hlinkClick r:id="rId4"/>
              </a:rPr>
              <a:t>https://www.gadoe.org/School-Improvement/Federal-Programs/Pages/Allocations_and_Proportionate_Share_Archive.aspx</a:t>
            </a:r>
            <a:endParaRPr lang="en-US" dirty="0"/>
          </a:p>
        </p:txBody>
      </p:sp>
    </p:spTree>
    <p:extLst>
      <p:ext uri="{BB962C8B-B14F-4D97-AF65-F5344CB8AC3E}">
        <p14:creationId xmlns:p14="http://schemas.microsoft.com/office/powerpoint/2010/main" val="12384677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C643976D-9055-4ADC-83DD-659B3D0BF93D}"/>
              </a:ext>
            </a:extLst>
          </p:cNvPr>
          <p:cNvPicPr>
            <a:picLocks noChangeAspect="1"/>
          </p:cNvPicPr>
          <p:nvPr/>
        </p:nvPicPr>
        <p:blipFill>
          <a:blip r:embed="rId3"/>
          <a:stretch>
            <a:fillRect/>
          </a:stretch>
        </p:blipFill>
        <p:spPr>
          <a:xfrm>
            <a:off x="548429" y="1287462"/>
            <a:ext cx="8047141" cy="3741576"/>
          </a:xfrm>
          <a:prstGeom prst="rect">
            <a:avLst/>
          </a:prstGeom>
        </p:spPr>
      </p:pic>
    </p:spTree>
    <p:extLst>
      <p:ext uri="{BB962C8B-B14F-4D97-AF65-F5344CB8AC3E}">
        <p14:creationId xmlns:p14="http://schemas.microsoft.com/office/powerpoint/2010/main" val="1700722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48F07D11-7531-4DA5-843C-CBF730613E01}"/>
              </a:ext>
            </a:extLst>
          </p:cNvPr>
          <p:cNvPicPr>
            <a:picLocks noChangeAspect="1"/>
          </p:cNvPicPr>
          <p:nvPr/>
        </p:nvPicPr>
        <p:blipFill>
          <a:blip r:embed="rId3"/>
          <a:stretch>
            <a:fillRect/>
          </a:stretch>
        </p:blipFill>
        <p:spPr>
          <a:xfrm>
            <a:off x="48190" y="752809"/>
            <a:ext cx="9047619" cy="5352381"/>
          </a:xfrm>
          <a:prstGeom prst="rect">
            <a:avLst/>
          </a:prstGeom>
        </p:spPr>
      </p:pic>
    </p:spTree>
    <p:extLst>
      <p:ext uri="{BB962C8B-B14F-4D97-AF65-F5344CB8AC3E}">
        <p14:creationId xmlns:p14="http://schemas.microsoft.com/office/powerpoint/2010/main" val="3638003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sp>
        <p:nvSpPr>
          <p:cNvPr id="3" name="Title 2">
            <a:extLst>
              <a:ext uri="{FF2B5EF4-FFF2-40B4-BE49-F238E27FC236}">
                <a16:creationId xmlns:a16="http://schemas.microsoft.com/office/drawing/2014/main" id="{FAD8DD01-4086-4A48-9343-7A202F5AF33B}"/>
              </a:ext>
            </a:extLst>
          </p:cNvPr>
          <p:cNvSpPr>
            <a:spLocks noGrp="1"/>
          </p:cNvSpPr>
          <p:nvPr>
            <p:ph type="title"/>
          </p:nvPr>
        </p:nvSpPr>
        <p:spPr/>
        <p:txBody>
          <a:bodyPr/>
          <a:lstStyle/>
          <a:p>
            <a:r>
              <a:rPr lang="en-US" dirty="0"/>
              <a:t>SST – MTSS – GTSSS</a:t>
            </a:r>
          </a:p>
        </p:txBody>
      </p:sp>
      <p:sp>
        <p:nvSpPr>
          <p:cNvPr id="5" name="Text Placeholder 4">
            <a:extLst>
              <a:ext uri="{FF2B5EF4-FFF2-40B4-BE49-F238E27FC236}">
                <a16:creationId xmlns:a16="http://schemas.microsoft.com/office/drawing/2014/main" id="{0E3A214C-F3C5-43FF-8D76-2E93D6A0FDC6}"/>
              </a:ext>
            </a:extLst>
          </p:cNvPr>
          <p:cNvSpPr>
            <a:spLocks noGrp="1"/>
          </p:cNvSpPr>
          <p:nvPr>
            <p:ph type="body" sz="quarter" idx="13"/>
          </p:nvPr>
        </p:nvSpPr>
        <p:spPr/>
        <p:txBody>
          <a:bodyPr/>
          <a:lstStyle/>
          <a:p>
            <a:endParaRPr lang="en-US" dirty="0"/>
          </a:p>
          <a:p>
            <a:r>
              <a:rPr lang="en-US" dirty="0"/>
              <a:t>Pilot – October 2019</a:t>
            </a:r>
          </a:p>
          <a:p>
            <a:r>
              <a:rPr lang="en-US" dirty="0"/>
              <a:t>Expand Pilot – January 2020</a:t>
            </a:r>
          </a:p>
          <a:p>
            <a:r>
              <a:rPr lang="en-US" dirty="0"/>
              <a:t>ETA – State Aug 2020</a:t>
            </a:r>
          </a:p>
          <a:p>
            <a:endParaRPr lang="en-US" dirty="0"/>
          </a:p>
        </p:txBody>
      </p:sp>
    </p:spTree>
    <p:extLst>
      <p:ext uri="{BB962C8B-B14F-4D97-AF65-F5344CB8AC3E}">
        <p14:creationId xmlns:p14="http://schemas.microsoft.com/office/powerpoint/2010/main" val="590630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9EA350B9-F96B-40E9-A75C-B7D225D59032}"/>
              </a:ext>
            </a:extLst>
          </p:cNvPr>
          <p:cNvPicPr>
            <a:picLocks noChangeAspect="1"/>
          </p:cNvPicPr>
          <p:nvPr/>
        </p:nvPicPr>
        <p:blipFill>
          <a:blip r:embed="rId3"/>
          <a:stretch>
            <a:fillRect/>
          </a:stretch>
        </p:blipFill>
        <p:spPr>
          <a:xfrm>
            <a:off x="1412418" y="1126435"/>
            <a:ext cx="6852664" cy="3798181"/>
          </a:xfrm>
          <a:prstGeom prst="rect">
            <a:avLst/>
          </a:prstGeom>
        </p:spPr>
      </p:pic>
    </p:spTree>
    <p:extLst>
      <p:ext uri="{BB962C8B-B14F-4D97-AF65-F5344CB8AC3E}">
        <p14:creationId xmlns:p14="http://schemas.microsoft.com/office/powerpoint/2010/main" val="2082641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BC4E201-EB60-4CDA-BEF0-636901304801}"/>
              </a:ext>
            </a:extLst>
          </p:cNvPr>
          <p:cNvSpPr>
            <a:spLocks noGrp="1"/>
          </p:cNvSpPr>
          <p:nvPr>
            <p:ph type="dt" sz="half" idx="4294967295"/>
          </p:nvPr>
        </p:nvSpPr>
        <p:spPr>
          <a:xfrm>
            <a:off x="0" y="6356350"/>
            <a:ext cx="2057400" cy="365125"/>
          </a:xfrm>
        </p:spPr>
        <p:txBody>
          <a:bodyPr/>
          <a:lstStyle/>
          <a:p>
            <a:fld id="{383A17E0-28EC-493A-A2BA-E1070EBF6E76}" type="datetime1">
              <a:rPr lang="en-US" smtClean="0"/>
              <a:pPr/>
              <a:t>2/11/2020</a:t>
            </a:fld>
            <a:endParaRPr lang="en-US" dirty="0"/>
          </a:p>
        </p:txBody>
      </p:sp>
      <p:sp>
        <p:nvSpPr>
          <p:cNvPr id="6" name="Slide Number Placeholder 5">
            <a:extLst>
              <a:ext uri="{FF2B5EF4-FFF2-40B4-BE49-F238E27FC236}">
                <a16:creationId xmlns:a16="http://schemas.microsoft.com/office/drawing/2014/main" id="{83D37773-4732-4E24-8857-1B8004559D23}"/>
              </a:ext>
            </a:extLst>
          </p:cNvPr>
          <p:cNvSpPr>
            <a:spLocks noGrp="1"/>
          </p:cNvSpPr>
          <p:nvPr>
            <p:ph type="sldNum" sz="quarter" idx="4294967295"/>
          </p:nvPr>
        </p:nvSpPr>
        <p:spPr>
          <a:xfrm>
            <a:off x="7086600" y="6356350"/>
            <a:ext cx="2057400" cy="365125"/>
          </a:xfrm>
        </p:spPr>
        <p:txBody>
          <a:bodyPr/>
          <a:lstStyle/>
          <a:p>
            <a:fld id="{B63E4CEF-BB1E-48C7-AE93-F39F6AA99AD7}" type="slidenum">
              <a:rPr lang="en-US" smtClean="0"/>
              <a:pPr/>
              <a:t>77</a:t>
            </a:fld>
            <a:endParaRPr lang="en-US" dirty="0"/>
          </a:p>
        </p:txBody>
      </p:sp>
    </p:spTree>
    <p:extLst>
      <p:ext uri="{BB962C8B-B14F-4D97-AF65-F5344CB8AC3E}">
        <p14:creationId xmlns:p14="http://schemas.microsoft.com/office/powerpoint/2010/main" val="2964462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a:hlinkClick r:id="rId2"/>
            <a:extLst>
              <a:ext uri="{FF2B5EF4-FFF2-40B4-BE49-F238E27FC236}">
                <a16:creationId xmlns:a16="http://schemas.microsoft.com/office/drawing/2014/main" id="{D289D980-B09B-4FC1-A267-40882B6D4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494" y="1332035"/>
            <a:ext cx="3897630" cy="3897630"/>
          </a:xfrm>
          <a:prstGeom prst="rect">
            <a:avLst/>
          </a:prstGeom>
        </p:spPr>
      </p:pic>
      <p:sp>
        <p:nvSpPr>
          <p:cNvPr id="6" name="TextBox 5">
            <a:extLst>
              <a:ext uri="{FF2B5EF4-FFF2-40B4-BE49-F238E27FC236}">
                <a16:creationId xmlns:a16="http://schemas.microsoft.com/office/drawing/2014/main" id="{31DF5BB5-C341-4A95-AC75-9E7AADB8C64B}"/>
              </a:ext>
            </a:extLst>
          </p:cNvPr>
          <p:cNvSpPr txBox="1"/>
          <p:nvPr/>
        </p:nvSpPr>
        <p:spPr>
          <a:xfrm>
            <a:off x="1033975" y="1501157"/>
            <a:ext cx="2616590" cy="1708160"/>
          </a:xfrm>
          <a:prstGeom prst="rect">
            <a:avLst/>
          </a:prstGeom>
          <a:noFill/>
        </p:spPr>
        <p:txBody>
          <a:bodyPr wrap="square" rtlCol="0">
            <a:spAutoFit/>
          </a:bodyPr>
          <a:lstStyle/>
          <a:p>
            <a:r>
              <a:rPr lang="en-US" sz="2100" dirty="0"/>
              <a:t>To get confirmation that you attended this session please complete the digital sign-in with QR code.</a:t>
            </a:r>
          </a:p>
        </p:txBody>
      </p:sp>
      <p:sp>
        <p:nvSpPr>
          <p:cNvPr id="7" name="TextBox 6">
            <a:extLst>
              <a:ext uri="{FF2B5EF4-FFF2-40B4-BE49-F238E27FC236}">
                <a16:creationId xmlns:a16="http://schemas.microsoft.com/office/drawing/2014/main" id="{8B9CEF92-7203-468F-B20E-3A22B59C2822}"/>
              </a:ext>
            </a:extLst>
          </p:cNvPr>
          <p:cNvSpPr txBox="1"/>
          <p:nvPr/>
        </p:nvSpPr>
        <p:spPr>
          <a:xfrm>
            <a:off x="1033975" y="3671673"/>
            <a:ext cx="2616590" cy="415498"/>
          </a:xfrm>
          <a:prstGeom prst="rect">
            <a:avLst/>
          </a:prstGeom>
          <a:noFill/>
        </p:spPr>
        <p:txBody>
          <a:bodyPr wrap="square" rtlCol="0">
            <a:spAutoFit/>
          </a:bodyPr>
          <a:lstStyle/>
          <a:p>
            <a:r>
              <a:rPr lang="en-US" sz="2100" b="1" u="sng" dirty="0">
                <a:solidFill>
                  <a:srgbClr val="0070C0"/>
                </a:solidFill>
              </a:rPr>
              <a:t>slds@doe.k12.ga.us</a:t>
            </a:r>
          </a:p>
        </p:txBody>
      </p:sp>
      <p:sp>
        <p:nvSpPr>
          <p:cNvPr id="8" name="TextBox 7">
            <a:extLst>
              <a:ext uri="{FF2B5EF4-FFF2-40B4-BE49-F238E27FC236}">
                <a16:creationId xmlns:a16="http://schemas.microsoft.com/office/drawing/2014/main" id="{E66AB972-9DF7-41FF-B023-562673392971}"/>
              </a:ext>
            </a:extLst>
          </p:cNvPr>
          <p:cNvSpPr txBox="1"/>
          <p:nvPr/>
        </p:nvSpPr>
        <p:spPr>
          <a:xfrm>
            <a:off x="1033975" y="4492398"/>
            <a:ext cx="2616590" cy="415498"/>
          </a:xfrm>
          <a:prstGeom prst="rect">
            <a:avLst/>
          </a:prstGeom>
          <a:noFill/>
        </p:spPr>
        <p:txBody>
          <a:bodyPr wrap="square" rtlCol="0">
            <a:spAutoFit/>
          </a:bodyPr>
          <a:lstStyle/>
          <a:p>
            <a:r>
              <a:rPr lang="en-US" sz="2100" b="1" u="sng" dirty="0">
                <a:solidFill>
                  <a:srgbClr val="0070C0"/>
                </a:solidFill>
              </a:rPr>
              <a:t>slds.gadoe.org/Help</a:t>
            </a:r>
          </a:p>
        </p:txBody>
      </p:sp>
      <p:sp>
        <p:nvSpPr>
          <p:cNvPr id="9" name="TextBox 8">
            <a:extLst>
              <a:ext uri="{FF2B5EF4-FFF2-40B4-BE49-F238E27FC236}">
                <a16:creationId xmlns:a16="http://schemas.microsoft.com/office/drawing/2014/main" id="{50D29E23-9BF7-48C2-AF86-FAF979453035}"/>
              </a:ext>
            </a:extLst>
          </p:cNvPr>
          <p:cNvSpPr txBox="1"/>
          <p:nvPr/>
        </p:nvSpPr>
        <p:spPr>
          <a:xfrm>
            <a:off x="1718015" y="3949456"/>
            <a:ext cx="624254" cy="323165"/>
          </a:xfrm>
          <a:prstGeom prst="rect">
            <a:avLst/>
          </a:prstGeom>
          <a:noFill/>
        </p:spPr>
        <p:txBody>
          <a:bodyPr wrap="square" rtlCol="0">
            <a:spAutoFit/>
          </a:bodyPr>
          <a:lstStyle/>
          <a:p>
            <a:r>
              <a:rPr lang="en-US" sz="1500" dirty="0"/>
              <a:t>email</a:t>
            </a:r>
          </a:p>
        </p:txBody>
      </p:sp>
      <p:sp>
        <p:nvSpPr>
          <p:cNvPr id="10" name="TextBox 9">
            <a:extLst>
              <a:ext uri="{FF2B5EF4-FFF2-40B4-BE49-F238E27FC236}">
                <a16:creationId xmlns:a16="http://schemas.microsoft.com/office/drawing/2014/main" id="{D9577672-4034-4E0A-89E7-3DFCFA4933B3}"/>
              </a:ext>
            </a:extLst>
          </p:cNvPr>
          <p:cNvSpPr txBox="1"/>
          <p:nvPr/>
        </p:nvSpPr>
        <p:spPr>
          <a:xfrm>
            <a:off x="1781317" y="4734772"/>
            <a:ext cx="845825" cy="323165"/>
          </a:xfrm>
          <a:prstGeom prst="rect">
            <a:avLst/>
          </a:prstGeom>
          <a:noFill/>
        </p:spPr>
        <p:txBody>
          <a:bodyPr wrap="square" rtlCol="0">
            <a:spAutoFit/>
          </a:bodyPr>
          <a:lstStyle/>
          <a:p>
            <a:r>
              <a:rPr lang="en-US" sz="1500" dirty="0"/>
              <a:t>website</a:t>
            </a:r>
          </a:p>
        </p:txBody>
      </p:sp>
    </p:spTree>
    <p:extLst>
      <p:ext uri="{BB962C8B-B14F-4D97-AF65-F5344CB8AC3E}">
        <p14:creationId xmlns:p14="http://schemas.microsoft.com/office/powerpoint/2010/main" val="71582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8" name="Picture 7">
            <a:extLst>
              <a:ext uri="{FF2B5EF4-FFF2-40B4-BE49-F238E27FC236}">
                <a16:creationId xmlns:a16="http://schemas.microsoft.com/office/drawing/2014/main" id="{2CE2A3F1-3E15-4F26-9D4C-A7C4A95E683A}"/>
              </a:ext>
            </a:extLst>
          </p:cNvPr>
          <p:cNvPicPr>
            <a:picLocks noChangeAspect="1"/>
          </p:cNvPicPr>
          <p:nvPr/>
        </p:nvPicPr>
        <p:blipFill>
          <a:blip r:embed="rId3"/>
          <a:stretch>
            <a:fillRect/>
          </a:stretch>
        </p:blipFill>
        <p:spPr>
          <a:xfrm>
            <a:off x="0" y="1942233"/>
            <a:ext cx="9144000" cy="2973533"/>
          </a:xfrm>
          <a:prstGeom prst="rect">
            <a:avLst/>
          </a:prstGeom>
        </p:spPr>
      </p:pic>
    </p:spTree>
    <p:extLst>
      <p:ext uri="{BB962C8B-B14F-4D97-AF65-F5344CB8AC3E}">
        <p14:creationId xmlns:p14="http://schemas.microsoft.com/office/powerpoint/2010/main" val="413765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DS_Steps"/>
          <p:cNvPicPr>
            <a:picLocks noChangeAspect="1" noChangeArrowheads="1"/>
          </p:cNvPicPr>
          <p:nvPr/>
        </p:nvPicPr>
        <p:blipFill>
          <a:blip r:embed="rId2" cstate="print"/>
          <a:srcRect/>
          <a:stretch>
            <a:fillRect/>
          </a:stretch>
        </p:blipFill>
        <p:spPr bwMode="auto">
          <a:xfrm>
            <a:off x="6781800" y="4114800"/>
            <a:ext cx="2057400" cy="1760538"/>
          </a:xfrm>
          <a:prstGeom prst="rect">
            <a:avLst/>
          </a:prstGeom>
          <a:noFill/>
          <a:ln w="9525">
            <a:noFill/>
            <a:miter lim="800000"/>
            <a:headEnd/>
            <a:tailEnd/>
          </a:ln>
        </p:spPr>
      </p:pic>
      <p:pic>
        <p:nvPicPr>
          <p:cNvPr id="3" name="Picture 2">
            <a:extLst>
              <a:ext uri="{FF2B5EF4-FFF2-40B4-BE49-F238E27FC236}">
                <a16:creationId xmlns:a16="http://schemas.microsoft.com/office/drawing/2014/main" id="{673E9684-C53C-4063-AAD5-E49D6B4A9EB1}"/>
              </a:ext>
            </a:extLst>
          </p:cNvPr>
          <p:cNvPicPr>
            <a:picLocks noChangeAspect="1"/>
          </p:cNvPicPr>
          <p:nvPr/>
        </p:nvPicPr>
        <p:blipFill>
          <a:blip r:embed="rId3"/>
          <a:stretch>
            <a:fillRect/>
          </a:stretch>
        </p:blipFill>
        <p:spPr>
          <a:xfrm>
            <a:off x="0" y="2210637"/>
            <a:ext cx="9144000" cy="2436726"/>
          </a:xfrm>
          <a:prstGeom prst="rect">
            <a:avLst/>
          </a:prstGeom>
        </p:spPr>
      </p:pic>
    </p:spTree>
    <p:extLst>
      <p:ext uri="{BB962C8B-B14F-4D97-AF65-F5344CB8AC3E}">
        <p14:creationId xmlns:p14="http://schemas.microsoft.com/office/powerpoint/2010/main" val="2769694709"/>
      </p:ext>
    </p:extLst>
  </p:cSld>
  <p:clrMapOvr>
    <a:masterClrMapping/>
  </p:clrMapOvr>
</p:sld>
</file>

<file path=ppt/theme/theme1.xml><?xml version="1.0" encoding="utf-8"?>
<a:theme xmlns:a="http://schemas.openxmlformats.org/drawingml/2006/main" name="Georgia’s Tiered System of Supports for Students_MTSS Too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tructional Leadership Conference February 25-27 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Georgia’s Tiered System of Supports for Students_MTSS Too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structional Leadership Conference February 25-27 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_x0020_of_x0020_Presentation xmlns="f14c8dff-dfbe-48b2-b8f3-633cecf36aeb">2020-02-13T05:00:00+00:00</Date_x0020_of_x0020_Presentation>
    <TaxCatchAll xmlns="1d496aed-39d0-4758-b3cf-4e4773287716"/>
    <Conference_x0020_Name xmlns="f14c8dff-dfbe-48b2-b8f3-633cecf36aeb">GSIS - 02/13/2020</Conference_x0020_Na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5705F047BA68449F603C1163DC5F98" ma:contentTypeVersion="4" ma:contentTypeDescription="Create a new document." ma:contentTypeScope="" ma:versionID="d2a67a1b2d1539eb1460b3a00c65c396">
  <xsd:schema xmlns:xsd="http://www.w3.org/2001/XMLSchema" xmlns:xs="http://www.w3.org/2001/XMLSchema" xmlns:p="http://schemas.microsoft.com/office/2006/metadata/properties" xmlns:ns2="1d496aed-39d0-4758-b3cf-4e4773287716" xmlns:ns3="f14c8dff-dfbe-48b2-b8f3-633cecf36aeb" targetNamespace="http://schemas.microsoft.com/office/2006/metadata/properties" ma:root="true" ma:fieldsID="e34651f45327217477e7cde6e23e5e6a" ns2:_="" ns3:_="">
    <xsd:import namespace="1d496aed-39d0-4758-b3cf-4e4773287716"/>
    <xsd:import namespace="f14c8dff-dfbe-48b2-b8f3-633cecf36aeb"/>
    <xsd:element name="properties">
      <xsd:complexType>
        <xsd:sequence>
          <xsd:element name="documentManagement">
            <xsd:complexType>
              <xsd:all>
                <xsd:element ref="ns2:TaxCatchAll" minOccurs="0"/>
                <xsd:element ref="ns2:TaxCatchAllLabel" minOccurs="0"/>
                <xsd:element ref="ns3:Conference_x0020_Name" minOccurs="0"/>
                <xsd:element ref="ns3:Date_x0020_of_x0020_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c8dff-dfbe-48b2-b8f3-633cecf36aeb" elementFormDefault="qualified">
    <xsd:import namespace="http://schemas.microsoft.com/office/2006/documentManagement/types"/>
    <xsd:import namespace="http://schemas.microsoft.com/office/infopath/2007/PartnerControls"/>
    <xsd:element name="Conference_x0020_Name" ma:index="10" nillable="true" ma:displayName="&gt;" ma:description="Name of the Conference" ma:internalName="Conference_x0020_Name">
      <xsd:simpleType>
        <xsd:restriction base="dms:Text">
          <xsd:maxLength value="55"/>
        </xsd:restriction>
      </xsd:simpleType>
    </xsd:element>
    <xsd:element name="Date_x0020_of_x0020_Presentation" ma:index="11" nillable="true" ma:displayName="Date of Presentation" ma:description="Estimated Date of the presentation" ma:format="DateOnly" ma:internalName="Date_x0020_of_x0020_Presentation">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8C9C62-5E8C-4ADB-9AFF-7D5B97D4887B}"/>
</file>

<file path=customXml/itemProps2.xml><?xml version="1.0" encoding="utf-8"?>
<ds:datastoreItem xmlns:ds="http://schemas.openxmlformats.org/officeDocument/2006/customXml" ds:itemID="{8D740FB1-536C-471B-A334-3432EA92F4EF}"/>
</file>

<file path=customXml/itemProps3.xml><?xml version="1.0" encoding="utf-8"?>
<ds:datastoreItem xmlns:ds="http://schemas.openxmlformats.org/officeDocument/2006/customXml" ds:itemID="{C737FCC7-4AFD-4AB5-B734-F060551A5597}"/>
</file>

<file path=docProps/app.xml><?xml version="1.0" encoding="utf-8"?>
<Properties xmlns="http://schemas.openxmlformats.org/officeDocument/2006/extended-properties" xmlns:vt="http://schemas.openxmlformats.org/officeDocument/2006/docPropsVTypes">
  <Template>Georgia’s Tiered System of Supports for Students_MTSS Tools</Template>
  <TotalTime>5173</TotalTime>
  <Words>545</Words>
  <Application>Microsoft Office PowerPoint</Application>
  <PresentationFormat>On-screen Show (4:3)</PresentationFormat>
  <Paragraphs>70</Paragraphs>
  <Slides>78</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78</vt:i4>
      </vt:variant>
    </vt:vector>
  </HeadingPairs>
  <TitlesOfParts>
    <vt:vector size="88" baseType="lpstr">
      <vt:lpstr>Arial</vt:lpstr>
      <vt:lpstr>Arial Black</vt:lpstr>
      <vt:lpstr>Calibri</vt:lpstr>
      <vt:lpstr>Wingdings</vt:lpstr>
      <vt:lpstr>Georgia’s Tiered System of Supports for Students_MTSS Tools</vt:lpstr>
      <vt:lpstr>Instructional Leadership Conference February 25-27 2019</vt:lpstr>
      <vt:lpstr>1_Office Theme</vt:lpstr>
      <vt:lpstr>1_Georgia’s Tiered System of Supports for Students_MTSS Tools</vt:lpstr>
      <vt:lpstr>1_Instructional Leadership Conference February 25-27 2019</vt:lpstr>
      <vt:lpstr>2_Office Theme</vt:lpstr>
      <vt:lpstr>PowerPoint Presentation</vt:lpstr>
      <vt:lpstr>Perkins V</vt:lpstr>
      <vt:lpstr>PowerPoint Presentation</vt:lpstr>
      <vt:lpstr>PowerPoint Presentation</vt:lpstr>
      <vt:lpstr>PowerPoint Presentation</vt:lpstr>
      <vt:lpstr>PowerPoint Presentation</vt:lpstr>
      <vt:lpstr>Progress Monitoring (CLIP) &amp; Cross Functional Monitoring</vt:lpstr>
      <vt:lpstr>PowerPoint Presentation</vt:lpstr>
      <vt:lpstr>PowerPoint Presentation</vt:lpstr>
      <vt:lpstr>Home School Report State View</vt:lpstr>
      <vt:lpstr>PowerPoint Presentation</vt:lpstr>
      <vt:lpstr>PowerPoint Presentation</vt:lpstr>
      <vt:lpstr>PowerPoint Presentation</vt:lpstr>
      <vt:lpstr>PowerPoint Presentation</vt:lpstr>
      <vt:lpstr>PowerPoint Presentation</vt:lpstr>
      <vt:lpstr>PowerPoint Presentation</vt:lpstr>
      <vt:lpstr>Teacher Dashboard</vt:lpstr>
      <vt:lpstr>PowerPoint Presentation</vt:lpstr>
      <vt:lpstr>PowerPoint Presentation</vt:lpstr>
      <vt:lpstr>Parent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Foster Kids</vt:lpstr>
      <vt:lpstr>PowerPoint Presentation</vt:lpstr>
      <vt:lpstr>PowerPoint Presentation</vt:lpstr>
      <vt:lpstr>PowerPoint Presentation</vt:lpstr>
      <vt:lpstr>PowerPoint Presentation</vt:lpstr>
      <vt:lpstr>EL &amp; Gifted Eligibility Form</vt:lpstr>
      <vt:lpstr>PowerPoint Presentation</vt:lpstr>
      <vt:lpstr>PowerPoint Presentation</vt:lpstr>
      <vt:lpstr>More Detailed Data </vt:lpstr>
      <vt:lpstr>PowerPoint Presentation</vt:lpstr>
      <vt:lpstr>Enrollment Data</vt:lpstr>
      <vt:lpstr>PowerPoint Presentation</vt:lpstr>
      <vt:lpstr>PowerPoint Presentation</vt:lpstr>
      <vt:lpstr>PowerPoint Presentation</vt:lpstr>
      <vt:lpstr>Student Growth Targets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Growth  Percentage Reports</vt:lpstr>
      <vt:lpstr>PowerPoint Presentation</vt:lpstr>
      <vt:lpstr>PowerPoint Presentation</vt:lpstr>
      <vt:lpstr>School Improvement Dashboard </vt:lpstr>
      <vt:lpstr>PowerPoint Presentation</vt:lpstr>
      <vt:lpstr>PowerPoint Presentation</vt:lpstr>
      <vt:lpstr>PowerPoint Presentation</vt:lpstr>
      <vt:lpstr>PowerPoint Presentation</vt:lpstr>
      <vt:lpstr>PowerPoint Presentation</vt:lpstr>
      <vt:lpstr>Student Profile Page</vt:lpstr>
      <vt:lpstr>Downloadable Student Growth Reports</vt:lpstr>
      <vt:lpstr>PowerPoint Presentation</vt:lpstr>
      <vt:lpstr>PowerPoint Presentation</vt:lpstr>
      <vt:lpstr>PowerPoint Presentation</vt:lpstr>
      <vt:lpstr>PowerPoint Presentation</vt:lpstr>
      <vt:lpstr>Equitable Services for  Private School       ES4PS </vt:lpstr>
      <vt:lpstr>PowerPoint Presentation</vt:lpstr>
      <vt:lpstr>PowerPoint Presentation</vt:lpstr>
      <vt:lpstr>PowerPoint Presentation</vt:lpstr>
      <vt:lpstr>SST – MTSS – GTSSS</vt:lpstr>
      <vt:lpstr>PowerPoint Presentation</vt:lpstr>
      <vt:lpstr>PowerPoint Presentation</vt:lpstr>
      <vt:lpstr>PowerPoint Presentation</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SLDS-GSIS</dc:title>
  <dc:creator>Windows User</dc:creator>
  <cp:lastModifiedBy>Hubert</cp:lastModifiedBy>
  <cp:revision>114</cp:revision>
  <cp:lastPrinted>2015-01-28T17:02:17Z</cp:lastPrinted>
  <dcterms:created xsi:type="dcterms:W3CDTF">2015-01-21T19:20:18Z</dcterms:created>
  <dcterms:modified xsi:type="dcterms:W3CDTF">2020-02-11T05:23:47Z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0x0101005B5705F047BA68449F603C1163DC5F98</vt:lpwstr>
  </property>
</Properties>
</file>